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sldIdLst>
    <p:sldId id="859" r:id="rId3"/>
    <p:sldId id="1017" r:id="rId4"/>
    <p:sldId id="1055" r:id="rId5"/>
    <p:sldId id="1020" r:id="rId6"/>
    <p:sldId id="1056" r:id="rId7"/>
    <p:sldId id="1038" r:id="rId8"/>
    <p:sldId id="1021" r:id="rId9"/>
    <p:sldId id="1022" r:id="rId10"/>
    <p:sldId id="1041" r:id="rId11"/>
    <p:sldId id="1031" r:id="rId12"/>
    <p:sldId id="1026" r:id="rId13"/>
    <p:sldId id="1057" r:id="rId14"/>
    <p:sldId id="1059" r:id="rId15"/>
    <p:sldId id="1028" r:id="rId16"/>
    <p:sldId id="1060" r:id="rId17"/>
    <p:sldId id="1030" r:id="rId18"/>
    <p:sldId id="1032" r:id="rId19"/>
    <p:sldId id="1033" r:id="rId20"/>
    <p:sldId id="1061" r:id="rId21"/>
    <p:sldId id="1062" r:id="rId22"/>
    <p:sldId id="1063" r:id="rId23"/>
    <p:sldId id="1044" r:id="rId24"/>
    <p:sldId id="1064" r:id="rId25"/>
    <p:sldId id="1065" r:id="rId26"/>
    <p:sldId id="1045" r:id="rId27"/>
    <p:sldId id="1046" r:id="rId28"/>
    <p:sldId id="1066" r:id="rId29"/>
    <p:sldId id="1047" r:id="rId30"/>
    <p:sldId id="1068" r:id="rId31"/>
    <p:sldId id="1069" r:id="rId32"/>
    <p:sldId id="1070" r:id="rId33"/>
    <p:sldId id="1071" r:id="rId34"/>
    <p:sldId id="1072" r:id="rId35"/>
    <p:sldId id="1051" r:id="rId36"/>
    <p:sldId id="1073" r:id="rId37"/>
    <p:sldId id="1074" r:id="rId38"/>
    <p:sldId id="1049" r:id="rId39"/>
    <p:sldId id="1053" r:id="rId40"/>
    <p:sldId id="1075" r:id="rId41"/>
    <p:sldId id="1076" r:id="rId42"/>
    <p:sldId id="1077" r:id="rId43"/>
    <p:sldId id="1078" r:id="rId44"/>
    <p:sldId id="1052" r:id="rId45"/>
    <p:sldId id="1079" r:id="rId46"/>
    <p:sldId id="1054" r:id="rId47"/>
    <p:sldId id="1050" r:id="rId4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2CBBE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3.xml"/><Relationship Id="rId49" Type="http://schemas.openxmlformats.org/officeDocument/2006/relationships/notesMaster" Target="notesMasters/notesMaster1.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21.pn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8.png"/><Relationship Id="rId3" Type="http://schemas.openxmlformats.org/officeDocument/2006/relationships/image" Target="../media/image15.png"/><Relationship Id="rId2" Type="http://schemas.openxmlformats.org/officeDocument/2006/relationships/image" Target="../media/image27.png"/><Relationship Id="rId1" Type="http://schemas.openxmlformats.org/officeDocument/2006/relationships/image" Target="../media/image26.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8.png"/><Relationship Id="rId2" Type="http://schemas.openxmlformats.org/officeDocument/2006/relationships/image" Target="../media/image16.png"/><Relationship Id="rId1" Type="http://schemas.openxmlformats.org/officeDocument/2006/relationships/image" Target="../media/image29.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37.png"/><Relationship Id="rId6" Type="http://schemas.openxmlformats.org/officeDocument/2006/relationships/image" Target="../media/image36.png"/><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35.png"/><Relationship Id="rId1"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3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42.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27.png"/><Relationship Id="rId1" Type="http://schemas.openxmlformats.org/officeDocument/2006/relationships/image" Target="../media/image51.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52.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4.png"/><Relationship Id="rId1" Type="http://schemas.openxmlformats.org/officeDocument/2006/relationships/image" Target="../media/image53.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9.png"/><Relationship Id="rId3" Type="http://schemas.openxmlformats.org/officeDocument/2006/relationships/image" Target="../media/image58.png"/><Relationship Id="rId2" Type="http://schemas.openxmlformats.org/officeDocument/2006/relationships/image" Target="../media/image15.png"/><Relationship Id="rId1" Type="http://schemas.openxmlformats.org/officeDocument/2006/relationships/image" Target="../media/image57.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9.png"/><Relationship Id="rId2" Type="http://schemas.openxmlformats.org/officeDocument/2006/relationships/image" Target="../media/image16.png"/><Relationship Id="rId1" Type="http://schemas.openxmlformats.org/officeDocument/2006/relationships/image" Target="../media/image60.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2.png"/><Relationship Id="rId1" Type="http://schemas.openxmlformats.org/officeDocument/2006/relationships/image" Target="../media/image64.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6.png"/><Relationship Id="rId1" Type="http://schemas.openxmlformats.org/officeDocument/2006/relationships/image" Target="../media/image65.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6.png"/><Relationship Id="rId1" Type="http://schemas.openxmlformats.org/officeDocument/2006/relationships/image" Target="../media/image67.png"/></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15.png"/><Relationship Id="rId1" Type="http://schemas.openxmlformats.org/officeDocument/2006/relationships/image" Target="../media/image68.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0.png"/><Relationship Id="rId2" Type="http://schemas.openxmlformats.org/officeDocument/2006/relationships/image" Target="../media/image16.png"/><Relationship Id="rId1" Type="http://schemas.openxmlformats.org/officeDocument/2006/relationships/image" Target="../media/image71.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image" Target="../media/image15.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2.png"/><Relationship Id="rId2" Type="http://schemas.openxmlformats.org/officeDocument/2006/relationships/image" Target="../media/image16.png"/><Relationship Id="rId1" Type="http://schemas.openxmlformats.org/officeDocument/2006/relationships/image" Target="../media/image7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匀变速直线运动</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的研究</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rPr>
              <a:t>4</a:t>
            </a:r>
            <a:r>
              <a:rPr lang="en-US" altLang="zh-CN" sz="4800" b="0" dirty="0">
                <a:solidFill>
                  <a:srgbClr val="000000"/>
                </a:solidFill>
                <a:latin typeface="+mj-ea"/>
                <a:ea typeface="+mj-ea"/>
              </a:rPr>
              <a:t>.</a:t>
            </a:r>
            <a:r>
              <a:rPr lang="zh-CN" altLang="en-US" sz="4800" b="0" dirty="0">
                <a:solidFill>
                  <a:srgbClr val="000000"/>
                </a:solidFill>
                <a:latin typeface="微软雅黑" panose="020B0503020204020204" pitchFamily="34" charset="-122"/>
                <a:ea typeface="微软雅黑" panose="020B0503020204020204" pitchFamily="34" charset="-122"/>
              </a:rPr>
              <a:t>自由落体运动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1610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竖直上抛运动的处理方法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分段分析法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把竖直上抛运动的全过程分为上升阶段和下落阶段，上升阶段做初速度为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的匀减速直线运动，下落阶段做自由落体运动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全程分析法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取初速度的方向为正方向，把竖直上抛运动看成一个初速度为</a:t>
                </a:r>
                <a:r>
                  <a:rPr lang="en-US" altLang="zh-CN" b="1" i="1" spc="-15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pc="-15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、加速度为－</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的匀变速直线运动，则</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据此可推知物体能上升的</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最大高度</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5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spc="-15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spc="-15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，上升到最大高度所需的时间</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5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spc="-15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，从抛出到回到出发点的时间</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5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spc="-15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216108"/>
              </a:xfrm>
              <a:blipFill rotWithShape="1">
                <a:blip r:embed="rId1"/>
                <a:stretch>
                  <a:fillRect l="-2" t="-12" r="1" b="4"/>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ea typeface="+mj-ea"/>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河南信阳高级中学期末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两球在空中同一位置由静止开始做自由落体运动，当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球下落了距离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球开始下落；当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球落地时，两球相距</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忽略空气阻力，重力加速度为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球开始下落时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球的速度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8" name="内容占位符 1"/>
              <p:cNvSpPr txBox="1"/>
              <p:nvPr/>
            </p:nvSpPr>
            <p:spPr bwMode="auto">
              <a:xfrm>
                <a:off x="360854" y="3720329"/>
                <a:ext cx="11485848" cy="1317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自由落体运动规律有</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下落时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球的速度</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方向竖直向下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3720329"/>
                <a:ext cx="11485848" cy="1317220"/>
              </a:xfrm>
              <a:prstGeom prst="rect">
                <a:avLst/>
              </a:prstGeom>
              <a:blipFill rotWithShape="1">
                <a:blip r:embed="rId1"/>
                <a:stretch>
                  <a:fillRect l="-2" t="-38" r="1" b="-148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3" name="24典例1.eps" descr="id:2147491680;FounderCES"/>
          <p:cNvPicPr/>
          <p:nvPr/>
        </p:nvPicPr>
        <p:blipFill>
          <a:blip r:embed="rId2"/>
          <a:stretch>
            <a:fillRect/>
          </a:stretch>
        </p:blipFill>
        <p:spPr>
          <a:xfrm>
            <a:off x="358412" y="917051"/>
            <a:ext cx="994484" cy="320124"/>
          </a:xfrm>
          <a:prstGeom prst="rect">
            <a:avLst/>
          </a:prstGeom>
        </p:spPr>
      </p:pic>
      <p:pic>
        <p:nvPicPr>
          <p:cNvPr id="7" name="24答案.eps" descr="id:2147491701;FounderCES"/>
          <p:cNvPicPr/>
          <p:nvPr/>
        </p:nvPicPr>
        <p:blipFill>
          <a:blip r:embed="rId3"/>
          <a:stretch>
            <a:fillRect/>
          </a:stretch>
        </p:blipFill>
        <p:spPr>
          <a:xfrm>
            <a:off x="406573" y="3346234"/>
            <a:ext cx="764309" cy="272473"/>
          </a:xfrm>
          <a:prstGeom prst="rect">
            <a:avLst/>
          </a:prstGeom>
        </p:spPr>
      </p:pic>
      <p:pic>
        <p:nvPicPr>
          <p:cNvPr id="11" name="24解析.eps" descr="id:2147491694;FounderCES"/>
          <p:cNvPicPr/>
          <p:nvPr/>
        </p:nvPicPr>
        <p:blipFill>
          <a:blip r:embed="rId4"/>
          <a:stretch>
            <a:fillRect/>
          </a:stretch>
        </p:blipFill>
        <p:spPr>
          <a:xfrm>
            <a:off x="406574" y="4017657"/>
            <a:ext cx="764309" cy="272473"/>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245316" y="3160415"/>
                <a:ext cx="3146374" cy="539571"/>
              </a:xfrm>
              <a:prstGeom prst="rect">
                <a:avLst/>
              </a:prstGeom>
            </p:spPr>
            <p:txBody>
              <a:bodyPr wrap="none">
                <a:spAutoFit/>
              </a:bodyPr>
              <a:lstStyle/>
              <a:p>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r>
                          <m:rPr>
                            <m:nor/>
                          </m:rPr>
                          <a:rPr lang="en-US" altLang="zh-CN" sz="2400" i="1" dirty="0">
                            <a:solidFill>
                              <a:srgbClr val="000000"/>
                            </a:solidFill>
                            <a:latin typeface="Cambria Math" panose="02040503050406030204" pitchFamily="18" charset="0"/>
                            <a:cs typeface="Times New Roman" panose="02020603050405020304" pitchFamily="18" charset="0"/>
                          </a:rPr>
                          <m:t>g</m:t>
                        </m:r>
                        <m:r>
                          <a:rPr lang="en-US" altLang="zh-CN" sz="2400" i="1">
                            <a:solidFill>
                              <a:srgbClr val="000000"/>
                            </a:solidFill>
                            <a:latin typeface="Cambria Math" panose="02040503050406030204" pitchFamily="18" charset="0"/>
                            <a:cs typeface="Times New Roman" panose="02020603050405020304" pitchFamily="18" charset="0"/>
                          </a:rPr>
                          <m:t>𝑳</m:t>
                        </m:r>
                      </m:e>
                    </m:rad>
                  </m:oMath>
                </a14:m>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方向竖直向下</a:t>
                </a:r>
                <a:endParaRPr lang="zh-CN" altLang="en-US" dirty="0"/>
              </a:p>
            </p:txBody>
          </p:sp>
        </mc:Choice>
        <mc:Fallback>
          <p:sp>
            <p:nvSpPr>
              <p:cNvPr id="4" name="矩形 3"/>
              <p:cNvSpPr>
                <a:spLocks noRot="1" noChangeAspect="1" noMove="1" noResize="1" noEditPoints="1" noAdjustHandles="1" noChangeArrowheads="1" noChangeShapeType="1" noTextEdit="1"/>
              </p:cNvSpPr>
              <p:nvPr/>
            </p:nvSpPr>
            <p:spPr>
              <a:xfrm>
                <a:off x="1245316" y="3160415"/>
                <a:ext cx="3146374" cy="539571"/>
              </a:xfrm>
              <a:prstGeom prst="rect">
                <a:avLst/>
              </a:prstGeom>
              <a:blipFill rotWithShape="1">
                <a:blip r:embed="rId5"/>
                <a:stretch>
                  <a:fillRect l="-3" t="-4" r="1" b="88"/>
                </a:stretch>
              </a:blipFill>
            </p:spPr>
            <p:txBody>
              <a:bodyPr/>
              <a:lstStyle/>
              <a:p>
                <a:r>
                  <a:rPr lang="zh-CN" altLang="en-US">
                    <a:noFill/>
                  </a:rPr>
                  <a:t> </a:t>
                </a:r>
              </a:p>
            </p:txBody>
          </p:sp>
        </mc:Fallback>
      </mc:AlternateContent>
      <p:pic>
        <p:nvPicPr>
          <p:cNvPr id="9" name="图片 8"/>
          <p:cNvPicPr>
            <a:picLocks noChangeAspect="1"/>
          </p:cNvPicPr>
          <p:nvPr/>
        </p:nvPicPr>
        <p:blipFill>
          <a:blip r:embed="rId6"/>
          <a:stretch>
            <a:fillRect/>
          </a:stretch>
        </p:blipFill>
        <p:spPr>
          <a:xfrm>
            <a:off x="7823398" y="1859297"/>
            <a:ext cx="1125488" cy="32463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1"/>
              <p:cNvSpPr txBox="1"/>
              <p:nvPr/>
            </p:nvSpPr>
            <p:spPr bwMode="auto">
              <a:xfrm>
                <a:off x="360854" y="3643719"/>
                <a:ext cx="11485848" cy="2046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1">
                  <a:lnSpc>
                    <a:spcPct val="130000"/>
                  </a:lnSpc>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球下落了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的距离时有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球经过</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所以两球开始下落的</a:t>
                </a:r>
                <a:r>
                  <a:rPr lang="zh-CN" altLang="zh-CN" b="1" spc="-1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点离地面的高度</a:t>
                </a:r>
                <a:r>
                  <a:rPr lang="en-US" altLang="zh-CN" b="1" i="1" spc="-1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5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15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spc="-15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i="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spc="-15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3643719"/>
                <a:ext cx="11485848" cy="2046329"/>
              </a:xfrm>
              <a:prstGeom prst="rect">
                <a:avLst/>
              </a:prstGeom>
              <a:blipFill rotWithShape="1">
                <a:blip r:embed="rId1"/>
                <a:stretch>
                  <a:fillRect l="-2" t="-4" r="1" b="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3" name="内容占位符 2"/>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两球开始下落的点离地面的高度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1701;FounderCES"/>
          <p:cNvPicPr/>
          <p:nvPr/>
        </p:nvPicPr>
        <p:blipFill>
          <a:blip r:embed="rId2"/>
          <a:stretch>
            <a:fillRect/>
          </a:stretch>
        </p:blipFill>
        <p:spPr>
          <a:xfrm>
            <a:off x="406573" y="3486776"/>
            <a:ext cx="764309" cy="272473"/>
          </a:xfrm>
          <a:prstGeom prst="rect">
            <a:avLst/>
          </a:prstGeom>
        </p:spPr>
      </p:pic>
      <p:pic>
        <p:nvPicPr>
          <p:cNvPr id="5" name="24解析.eps" descr="id:2147491694;FounderCES"/>
          <p:cNvPicPr/>
          <p:nvPr/>
        </p:nvPicPr>
        <p:blipFill>
          <a:blip r:embed="rId3"/>
          <a:stretch>
            <a:fillRect/>
          </a:stretch>
        </p:blipFill>
        <p:spPr>
          <a:xfrm>
            <a:off x="406574" y="4158199"/>
            <a:ext cx="764309" cy="272473"/>
          </a:xfrm>
          <a:prstGeom prst="rect">
            <a:avLst/>
          </a:prstGeom>
        </p:spPr>
      </p:pic>
      <p:sp>
        <p:nvSpPr>
          <p:cNvPr id="6" name="矩形 5"/>
          <p:cNvSpPr/>
          <p:nvPr/>
        </p:nvSpPr>
        <p:spPr>
          <a:xfrm>
            <a:off x="1248620" y="3392179"/>
            <a:ext cx="526106" cy="461665"/>
          </a:xfrm>
          <a:prstGeom prst="rect">
            <a:avLst/>
          </a:prstGeom>
        </p:spPr>
        <p:txBody>
          <a:bodyPr wrap="none">
            <a:spAutoFit/>
          </a:bodyPr>
          <a:lstStyle/>
          <a:p>
            <a:r>
              <a:rPr lang="en-US" altLang="zh-CN" sz="2400" dirty="0">
                <a:solidFill>
                  <a:srgbClr val="000000"/>
                </a:solidFill>
              </a:rPr>
              <a:t>9</a:t>
            </a:r>
            <a:r>
              <a:rPr lang="en-US" altLang="zh-CN" sz="2400" i="1" dirty="0">
                <a:solidFill>
                  <a:srgbClr val="000000"/>
                </a:solidFill>
              </a:rPr>
              <a:t>L</a:t>
            </a:r>
            <a:endParaRPr lang="zh-CN" altLang="en-US" dirty="0"/>
          </a:p>
        </p:txBody>
      </p:sp>
      <p:pic>
        <p:nvPicPr>
          <p:cNvPr id="8" name="图片 7"/>
          <p:cNvPicPr>
            <a:picLocks noChangeAspect="1"/>
          </p:cNvPicPr>
          <p:nvPr/>
        </p:nvPicPr>
        <p:blipFill>
          <a:blip r:embed="rId4"/>
          <a:stretch>
            <a:fillRect/>
          </a:stretch>
        </p:blipFill>
        <p:spPr>
          <a:xfrm>
            <a:off x="5699310" y="803594"/>
            <a:ext cx="1023171" cy="29512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1"/>
              <p:cNvSpPr txBox="1"/>
              <p:nvPr/>
            </p:nvSpPr>
            <p:spPr bwMode="auto">
              <a:xfrm>
                <a:off x="360854" y="2989492"/>
                <a:ext cx="11485848" cy="125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根据匀变速直线运动的速度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位移公式可得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解得掉出的重物离开氢气球时的速度大小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𝒂𝒉</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m:t>
                        </m:r>
                      </m:e>
                    </m:rad>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m/s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2989492"/>
                <a:ext cx="11485848" cy="1258230"/>
              </a:xfrm>
              <a:prstGeom prst="rect">
                <a:avLst/>
              </a:prstGeom>
              <a:blipFill rotWithShape="1">
                <a:blip r:embed="rId1"/>
                <a:stretch>
                  <a:fillRect l="-2" t="-2466" r="1" b="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典例2.eps" descr="id:2147491708;FounderCES"/>
          <p:cNvPicPr/>
          <p:nvPr/>
        </p:nvPicPr>
        <p:blipFill>
          <a:blip r:embed="rId2"/>
          <a:stretch>
            <a:fillRect/>
          </a:stretch>
        </p:blipFill>
        <p:spPr>
          <a:xfrm>
            <a:off x="375220" y="947359"/>
            <a:ext cx="904076" cy="291022"/>
          </a:xfrm>
          <a:prstGeom prst="rect">
            <a:avLst/>
          </a:prstGeom>
        </p:spPr>
      </p:pic>
      <p:pic>
        <p:nvPicPr>
          <p:cNvPr id="8" name="24答案.eps" descr="id:2147491722;FounderCES"/>
          <p:cNvPicPr/>
          <p:nvPr/>
        </p:nvPicPr>
        <p:blipFill>
          <a:blip r:embed="rId3"/>
          <a:stretch>
            <a:fillRect/>
          </a:stretch>
        </p:blipFill>
        <p:spPr>
          <a:xfrm>
            <a:off x="406574" y="2643504"/>
            <a:ext cx="764309" cy="272473"/>
          </a:xfrm>
          <a:prstGeom prst="rect">
            <a:avLst/>
          </a:prstGeom>
        </p:spPr>
      </p:pic>
      <p:pic>
        <p:nvPicPr>
          <p:cNvPr id="11" name="24解析.eps" descr="id:2147491694;FounderCES"/>
          <p:cNvPicPr/>
          <p:nvPr/>
        </p:nvPicPr>
        <p:blipFill>
          <a:blip r:embed="rId4"/>
          <a:stretch>
            <a:fillRect/>
          </a:stretch>
        </p:blipFill>
        <p:spPr>
          <a:xfrm>
            <a:off x="406574" y="3201997"/>
            <a:ext cx="764309" cy="272473"/>
          </a:xfrm>
          <a:prstGeom prst="rect">
            <a:avLst/>
          </a:prstGeom>
        </p:spPr>
      </p:pic>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氢气球以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的加速度由静止从地面竖直上升，到达</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高处时从氢气球上掉下一重物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忽略空气阻力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掉出的重物离开氢气球时的速度大小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266583" y="2545083"/>
            <a:ext cx="1031051" cy="461665"/>
          </a:xfrm>
          <a:prstGeom prst="rect">
            <a:avLst/>
          </a:prstGeom>
        </p:spPr>
        <p:txBody>
          <a:bodyPr wrap="none">
            <a:spAutoFit/>
          </a:bodyPr>
          <a:lstStyle/>
          <a:p>
            <a:r>
              <a:rPr lang="en-US" altLang="zh-CN" sz="2400" dirty="0" smtClean="0">
                <a:solidFill>
                  <a:srgbClr val="000000"/>
                </a:solidFill>
              </a:rPr>
              <a:t>40 m/s</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2"/>
              <p:cNvSpPr txBox="1"/>
              <p:nvPr/>
            </p:nvSpPr>
            <p:spPr bwMode="auto">
              <a:xfrm>
                <a:off x="360854" y="2134352"/>
                <a:ext cx="11485848" cy="1879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30000"/>
                  </a:lnSpc>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重物</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离开氢气球后做竖直上抛运动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从离开氢气球到上升到最高点有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则重物上升过程中距地面的最大高度为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 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2"/>
              <p:cNvSpPr txBox="1">
                <a:spLocks noRot="1" noChangeAspect="1" noMove="1" noResize="1" noEditPoints="1" noAdjustHandles="1" noChangeArrowheads="1" noChangeShapeType="1" noTextEdit="1"/>
              </p:cNvSpPr>
              <p:nvPr/>
            </p:nvSpPr>
            <p:spPr bwMode="auto">
              <a:xfrm>
                <a:off x="360854" y="2134352"/>
                <a:ext cx="11485848" cy="1879297"/>
              </a:xfrm>
              <a:prstGeom prst="rect">
                <a:avLst/>
              </a:prstGeom>
              <a:blipFill rotWithShape="1">
                <a:blip r:embed="rId1"/>
                <a:stretch>
                  <a:fillRect l="-2" t="-1628" r="1" b="2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重物上升过程距地面的最大高度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91722;FounderCES"/>
          <p:cNvPicPr/>
          <p:nvPr/>
        </p:nvPicPr>
        <p:blipFill>
          <a:blip r:embed="rId2"/>
          <a:stretch>
            <a:fillRect/>
          </a:stretch>
        </p:blipFill>
        <p:spPr>
          <a:xfrm>
            <a:off x="406574" y="1628800"/>
            <a:ext cx="764309" cy="272473"/>
          </a:xfrm>
          <a:prstGeom prst="rect">
            <a:avLst/>
          </a:prstGeom>
        </p:spPr>
      </p:pic>
      <p:pic>
        <p:nvPicPr>
          <p:cNvPr id="11" name="24解析.eps" descr="id:2147491694;FounderCES"/>
          <p:cNvPicPr/>
          <p:nvPr/>
        </p:nvPicPr>
        <p:blipFill>
          <a:blip r:embed="rId3"/>
          <a:stretch>
            <a:fillRect/>
          </a:stretch>
        </p:blipFill>
        <p:spPr>
          <a:xfrm>
            <a:off x="406574" y="2292431"/>
            <a:ext cx="764309" cy="272473"/>
          </a:xfrm>
          <a:prstGeom prst="rect">
            <a:avLst/>
          </a:prstGeom>
        </p:spPr>
      </p:pic>
      <p:sp>
        <p:nvSpPr>
          <p:cNvPr id="4" name="矩形 3"/>
          <p:cNvSpPr/>
          <p:nvPr/>
        </p:nvSpPr>
        <p:spPr>
          <a:xfrm>
            <a:off x="1266583" y="1535276"/>
            <a:ext cx="979755" cy="461665"/>
          </a:xfrm>
          <a:prstGeom prst="rect">
            <a:avLst/>
          </a:prstGeom>
        </p:spPr>
        <p:txBody>
          <a:bodyPr wrap="none">
            <a:spAutoFit/>
          </a:bodyPr>
          <a:lstStyle/>
          <a:p>
            <a:r>
              <a:rPr lang="en-US" altLang="zh-CN" sz="2400" dirty="0" smtClean="0">
                <a:solidFill>
                  <a:srgbClr val="000000"/>
                </a:solidFill>
              </a:rPr>
              <a:t>180 m</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3"/>
              <p:cNvSpPr txBox="1"/>
              <p:nvPr/>
            </p:nvSpPr>
            <p:spPr bwMode="auto">
              <a:xfrm>
                <a:off x="360854" y="2031872"/>
                <a:ext cx="11485848" cy="1443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重物</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离开氢气球后做竖直上抛运动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以竖直向上为正方向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3"/>
              <p:cNvSpPr txBox="1">
                <a:spLocks noRot="1" noChangeAspect="1" noMove="1" noResize="1" noEditPoints="1" noAdjustHandles="1" noChangeArrowheads="1" noChangeShapeType="1" noTextEdit="1"/>
              </p:cNvSpPr>
              <p:nvPr/>
            </p:nvSpPr>
            <p:spPr bwMode="auto">
              <a:xfrm>
                <a:off x="360854" y="2031872"/>
                <a:ext cx="11485848" cy="1443985"/>
              </a:xfrm>
              <a:prstGeom prst="rect">
                <a:avLst/>
              </a:prstGeom>
              <a:blipFill rotWithShape="1">
                <a:blip r:embed="rId1"/>
                <a:stretch>
                  <a:fillRect l="-2" t="-35" r="1" b="3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此重物从氢气球上掉下后，经多长时间落回地面</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8" name="24答案.eps" descr="id:2147491722;FounderCES"/>
          <p:cNvPicPr/>
          <p:nvPr/>
        </p:nvPicPr>
        <p:blipFill>
          <a:blip r:embed="rId2"/>
          <a:stretch>
            <a:fillRect/>
          </a:stretch>
        </p:blipFill>
        <p:spPr>
          <a:xfrm>
            <a:off x="406574" y="1567550"/>
            <a:ext cx="764309" cy="272473"/>
          </a:xfrm>
          <a:prstGeom prst="rect">
            <a:avLst/>
          </a:prstGeom>
        </p:spPr>
      </p:pic>
      <p:pic>
        <p:nvPicPr>
          <p:cNvPr id="11" name="24解析.eps" descr="id:2147491694;FounderCES"/>
          <p:cNvPicPr/>
          <p:nvPr/>
        </p:nvPicPr>
        <p:blipFill>
          <a:blip r:embed="rId3"/>
          <a:stretch>
            <a:fillRect/>
          </a:stretch>
        </p:blipFill>
        <p:spPr>
          <a:xfrm>
            <a:off x="406574" y="2249399"/>
            <a:ext cx="764309" cy="272473"/>
          </a:xfrm>
          <a:prstGeom prst="rect">
            <a:avLst/>
          </a:prstGeom>
        </p:spPr>
      </p:pic>
      <p:sp>
        <p:nvSpPr>
          <p:cNvPr id="3" name="矩形 2"/>
          <p:cNvSpPr/>
          <p:nvPr/>
        </p:nvSpPr>
        <p:spPr>
          <a:xfrm>
            <a:off x="1199924" y="1348346"/>
            <a:ext cx="689612" cy="579967"/>
          </a:xfrm>
          <a:prstGeom prst="rect">
            <a:avLst/>
          </a:prstGeom>
        </p:spPr>
        <p:txBody>
          <a:bodyPr wrap="none">
            <a:spAutoFit/>
          </a:bodyPr>
          <a:lstStyle/>
          <a:p>
            <a:pPr algn="just">
              <a:lnSpc>
                <a:spcPct val="150000"/>
              </a:lnSpc>
              <a:spcAft>
                <a:spcPts val="0"/>
              </a:spcAft>
            </a:pPr>
            <a:r>
              <a:rPr lang="en-US" altLang="zh-CN" sz="2400" dirty="0" smtClean="0">
                <a:solidFill>
                  <a:srgbClr val="000000"/>
                </a:solidFill>
                <a:cs typeface="Times New Roman" panose="02020603050405020304" pitchFamily="18" charset="0"/>
              </a:rPr>
              <a:t>10 s</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3616" y="908720"/>
            <a:ext cx="968680" cy="342148"/>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32302"/>
              </a:xfrm>
            </p:spPr>
            <p:txBody>
              <a:bodyPr/>
              <a:lstStyle/>
              <a:p>
                <a:pPr hangingPunct="0">
                  <a:spcAft>
                    <a:spcPts val="0"/>
                  </a:spcAft>
                </a:pP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初速度</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为</a:t>
                </a:r>
                <a:r>
                  <a:rPr lang="en-US" altLang="zh-CN" b="1" dirty="0">
                    <a:solidFill>
                      <a:srgbClr val="00A45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的匀变速直线运动的重要推论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末的瞬时速度之比：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内的位移之比：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第一个</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内、第二个</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内、第三个</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内的位移之比：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通过连续相等的位移所用的时间之比：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e>
                    </m:rad>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132302"/>
              </a:xfrm>
              <a:blipFill rotWithShape="1">
                <a:blip r:embed="rId2"/>
                <a:stretch>
                  <a:fillRect l="-2" t="-12" r="1" b="4"/>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2815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浙江丽水期末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如图所示，一辆无轨小火车由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节长度均为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的车厢组成，车厢间的空隙不计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小明站在地面上保持静止，且与第一节车厢头部对齐，火车从静止开始做</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的匀加速直线运动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节车厢经过小明的时间之比是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节车厢尾部经过小明时的速度之比是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节车厢经过小明的时间是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𝟏𝟓</m:t>
                        </m:r>
                      </m:e>
                    </m:rad>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节车厢尾部经过小明瞬间的速度是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028154"/>
              </a:xfrm>
              <a:blipFill rotWithShape="1">
                <a:blip r:embed="rId1"/>
                <a:stretch>
                  <a:fillRect l="-2" t="-16" r="1" b="9"/>
                </a:stretch>
              </a:blipFill>
            </p:spPr>
            <p:txBody>
              <a:bodyPr/>
              <a:lstStyle/>
              <a:p>
                <a:r>
                  <a:rPr lang="zh-CN" altLang="en-US">
                    <a:noFill/>
                  </a:rPr>
                  <a:t> </a:t>
                </a:r>
              </a:p>
            </p:txBody>
          </p:sp>
        </mc:Fallback>
      </mc:AlternateContent>
      <p:pic>
        <p:nvPicPr>
          <p:cNvPr id="5" name="24典例3.eps" descr="id:2147491744;FounderCES"/>
          <p:cNvPicPr/>
          <p:nvPr/>
        </p:nvPicPr>
        <p:blipFill>
          <a:blip r:embed="rId2"/>
          <a:stretch>
            <a:fillRect/>
          </a:stretch>
        </p:blipFill>
        <p:spPr>
          <a:xfrm>
            <a:off x="375220" y="937834"/>
            <a:ext cx="904076" cy="291022"/>
          </a:xfrm>
          <a:prstGeom prst="rect">
            <a:avLst/>
          </a:prstGeom>
        </p:spPr>
      </p:pic>
      <p:pic>
        <p:nvPicPr>
          <p:cNvPr id="6" name="24答案.eps" descr="id:2147491765;FounderCES"/>
          <p:cNvPicPr/>
          <p:nvPr/>
        </p:nvPicPr>
        <p:blipFill>
          <a:blip r:embed="rId3"/>
          <a:stretch>
            <a:fillRect/>
          </a:stretch>
        </p:blipFill>
        <p:spPr>
          <a:xfrm>
            <a:off x="406574" y="4947695"/>
            <a:ext cx="764309" cy="272473"/>
          </a:xfrm>
          <a:prstGeom prst="rect">
            <a:avLst/>
          </a:prstGeom>
        </p:spPr>
      </p:pic>
      <p:pic>
        <p:nvPicPr>
          <p:cNvPr id="7" name="ef653a.jpg" descr="id:2147493520;FounderCES"/>
          <p:cNvPicPr/>
          <p:nvPr/>
        </p:nvPicPr>
        <p:blipFill>
          <a:blip r:embed="rId4"/>
          <a:stretch>
            <a:fillRect/>
          </a:stretch>
        </p:blipFill>
        <p:spPr>
          <a:xfrm>
            <a:off x="8399412" y="2538409"/>
            <a:ext cx="3169444" cy="2167054"/>
          </a:xfrm>
          <a:prstGeom prst="rect">
            <a:avLst/>
          </a:prstGeom>
        </p:spPr>
      </p:pic>
      <p:sp>
        <p:nvSpPr>
          <p:cNvPr id="4" name="矩形 3"/>
          <p:cNvSpPr/>
          <p:nvPr/>
        </p:nvSpPr>
        <p:spPr>
          <a:xfrm>
            <a:off x="1278211" y="4869160"/>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95168"/>
              </a:xfrm>
            </p:spPr>
            <p:txBody>
              <a:bodyPr/>
              <a:lstStyle/>
              <a:p>
                <a:pPr hangingPunct="0">
                  <a:lnSpc>
                    <a:spcPct val="130000"/>
                  </a:lnSpc>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每节车厢的长度均为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节车厢经过小明的时间之比是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尾部经过小明时的速度为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节车厢尾部经过小明时的速度之比是</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节车厢经过小明的时间是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节车厢经过小明的时间是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节车厢尾部经过小明瞬间的速度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节车厢尾部经过小明瞬间的速度是</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295168"/>
              </a:xfrm>
              <a:blipFill rotWithShape="1">
                <a:blip r:embed="rId1"/>
                <a:stretch>
                  <a:fillRect l="-2" t="-12" r="1" b="10"/>
                </a:stretch>
              </a:blipFill>
            </p:spPr>
            <p:txBody>
              <a:bodyPr/>
              <a:lstStyle/>
              <a:p>
                <a:r>
                  <a:rPr lang="zh-CN" altLang="en-US">
                    <a:noFill/>
                  </a:rPr>
                  <a:t> </a:t>
                </a:r>
              </a:p>
            </p:txBody>
          </p:sp>
        </mc:Fallback>
      </mc:AlternateContent>
      <p:pic>
        <p:nvPicPr>
          <p:cNvPr id="5" name="24解析.eps" descr="id:2147491694;FounderCES"/>
          <p:cNvPicPr/>
          <p:nvPr/>
        </p:nvPicPr>
        <p:blipFill>
          <a:blip r:embed="rId2"/>
          <a:stretch>
            <a:fillRect/>
          </a:stretch>
        </p:blipFill>
        <p:spPr>
          <a:xfrm>
            <a:off x="406574" y="1045041"/>
            <a:ext cx="764309" cy="272473"/>
          </a:xfrm>
          <a:prstGeom prst="rect">
            <a:avLst/>
          </a:prstGeom>
        </p:spPr>
      </p:pic>
      <p:pic>
        <p:nvPicPr>
          <p:cNvPr id="4" name="ef653a.jpg" descr="id:2147493520;FounderCES"/>
          <p:cNvPicPr/>
          <p:nvPr/>
        </p:nvPicPr>
        <p:blipFill>
          <a:blip r:embed="rId3"/>
          <a:stretch>
            <a:fillRect/>
          </a:stretch>
        </p:blipFill>
        <p:spPr>
          <a:xfrm>
            <a:off x="9128891" y="969970"/>
            <a:ext cx="2619375" cy="179095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754326"/>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匀变速直线运动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的解题思路和方法技巧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匀变速直线运动问题的解题思路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一画、二选、三注意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来解决匀变速直线运动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问题</a:t>
            </a:r>
            <a:r>
              <a:rPr lang="en-US" altLang="zh-CN" dirty="0" smtClean="0"/>
              <a:t>	</a:t>
            </a:r>
            <a:endParaRPr lang="zh-CN" altLang="en-US" dirty="0"/>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134766" y="628402"/>
            <a:ext cx="7628890" cy="840255"/>
          </a:xfrm>
          <a:prstGeom prst="rect">
            <a:avLst/>
          </a:prstGeom>
        </p:spPr>
      </p:pic>
      <p:pic>
        <p:nvPicPr>
          <p:cNvPr id="4" name="图片 3"/>
          <p:cNvPicPr>
            <a:picLocks noChangeAspect="1"/>
          </p:cNvPicPr>
          <p:nvPr/>
        </p:nvPicPr>
        <p:blipFill>
          <a:blip r:embed="rId2"/>
          <a:stretch>
            <a:fillRect/>
          </a:stretch>
        </p:blipFill>
        <p:spPr>
          <a:xfrm>
            <a:off x="368842" y="1681653"/>
            <a:ext cx="1175135" cy="396607"/>
          </a:xfrm>
          <a:prstGeom prst="rect">
            <a:avLst/>
          </a:prstGeom>
        </p:spPr>
      </p:pic>
      <p:pic>
        <p:nvPicPr>
          <p:cNvPr id="5" name="图片 4"/>
          <p:cNvPicPr>
            <a:picLocks noChangeAspect="1"/>
          </p:cNvPicPr>
          <p:nvPr/>
        </p:nvPicPr>
        <p:blipFill>
          <a:blip r:embed="rId3"/>
          <a:stretch>
            <a:fillRect/>
          </a:stretch>
        </p:blipFill>
        <p:spPr>
          <a:xfrm>
            <a:off x="3051327" y="3212976"/>
            <a:ext cx="6104902" cy="319664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0716"/>
            <a:ext cx="11485848" cy="5078313"/>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自由落体运动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问题发现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亚里士多德的观点：重的物体下落得快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矛盾：把重物和轻物捆在一起后，整体物体下落的速度应该更快，得出互相矛盾的结论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伽利略的观点：重物与轻物下落得同样快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猜想与假说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伽利略猜想落体运动应该是一种最简单的变速运动，并提出这种运动的速度应该是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均匀变化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60854" y="1620174"/>
            <a:ext cx="1254116" cy="369395"/>
          </a:xfrm>
          <a:prstGeom prst="rect">
            <a:avLst/>
          </a:prstGeom>
        </p:spPr>
      </p:pic>
      <p:pic>
        <p:nvPicPr>
          <p:cNvPr id="6" name="24知识过.eps" descr="id:2147491630;FounderCES"/>
          <p:cNvPicPr/>
          <p:nvPr/>
        </p:nvPicPr>
        <p:blipFill>
          <a:blip r:embed="rId2">
            <a:clrChange>
              <a:clrFrom>
                <a:srgbClr val="000000">
                  <a:alpha val="0"/>
                </a:srgbClr>
              </a:clrFrom>
              <a:clrTo>
                <a:srgbClr val="000000">
                  <a:alpha val="0"/>
                </a:srgbClr>
              </a:clrTo>
            </a:clrChange>
          </a:blip>
          <a:stretch>
            <a:fillRect/>
          </a:stretch>
        </p:blipFill>
        <p:spPr>
          <a:xfrm>
            <a:off x="2188368" y="804441"/>
            <a:ext cx="7723262" cy="536327"/>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匀变速直线运动的方法与技巧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295847" y="1321889"/>
            <a:ext cx="5594345" cy="5309962"/>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两种方法技巧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平均速度法：若已知匀变速直线运动多个过程的运动时间及对应时间内的位移，常用此方法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逆向思维法：匀减速到静止的运动，常用此方法</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005293"/>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个物体从静止开始以加速度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做匀加速直线运动，经过时间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改为做加速度大小为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的匀减速直线运动，又经过时间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物体回到初始位置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求两个加速度大小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005293"/>
              </a:xfrm>
              <a:blipFill rotWithShape="1">
                <a:blip r:embed="rId1"/>
                <a:stretch>
                  <a:fillRect l="-2" t="-31" r="1" b="3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内容占位符 1"/>
              <p:cNvSpPr txBox="1"/>
              <p:nvPr/>
            </p:nvSpPr>
            <p:spPr bwMode="auto">
              <a:xfrm>
                <a:off x="360854" y="3284984"/>
                <a:ext cx="11485848" cy="311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可知物体在第一段时间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内做匀加速直线运动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在第二段时间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内先做匀减速直线运动到速度为零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然后反向加速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取初始运动方向为正方向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画出物体运动过程示意图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针对两个运动阶段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以初速度的方向为正方向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位移公式分别有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mj-ea"/>
                    <a:ea typeface="+mj-ea"/>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3284984"/>
                <a:ext cx="11485848" cy="3113288"/>
              </a:xfrm>
              <a:prstGeom prst="rect">
                <a:avLst/>
              </a:prstGeom>
              <a:blipFill rotWithShape="1">
                <a:blip r:embed="rId2"/>
                <a:stretch>
                  <a:fillRect l="-2" t="-4" r="1" b="-206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典例1.eps" descr="id:2147491680;FounderCES"/>
          <p:cNvPicPr/>
          <p:nvPr/>
        </p:nvPicPr>
        <p:blipFill>
          <a:blip r:embed="rId3"/>
          <a:stretch>
            <a:fillRect/>
          </a:stretch>
        </p:blipFill>
        <p:spPr>
          <a:xfrm>
            <a:off x="358412" y="917051"/>
            <a:ext cx="994484" cy="320124"/>
          </a:xfrm>
          <a:prstGeom prst="rect">
            <a:avLst/>
          </a:prstGeom>
        </p:spPr>
      </p:pic>
      <p:pic>
        <p:nvPicPr>
          <p:cNvPr id="5" name="24答案.eps" descr="id:2147491722;FounderCES"/>
          <p:cNvPicPr/>
          <p:nvPr/>
        </p:nvPicPr>
        <p:blipFill>
          <a:blip r:embed="rId4"/>
          <a:stretch>
            <a:fillRect/>
          </a:stretch>
        </p:blipFill>
        <p:spPr>
          <a:xfrm>
            <a:off x="406574" y="2833344"/>
            <a:ext cx="764309" cy="272473"/>
          </a:xfrm>
          <a:prstGeom prst="rect">
            <a:avLst/>
          </a:prstGeom>
        </p:spPr>
      </p:pic>
      <p:pic>
        <p:nvPicPr>
          <p:cNvPr id="6" name="24解析.eps" descr="id:2147491694;FounderCES"/>
          <p:cNvPicPr/>
          <p:nvPr/>
        </p:nvPicPr>
        <p:blipFill>
          <a:blip r:embed="rId5"/>
          <a:stretch>
            <a:fillRect/>
          </a:stretch>
        </p:blipFill>
        <p:spPr>
          <a:xfrm>
            <a:off x="406574" y="3512401"/>
            <a:ext cx="764309" cy="272473"/>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247528" y="2552597"/>
                <a:ext cx="431528" cy="786177"/>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f>
                        <m:fPr>
                          <m:ctrlPr>
                            <a:rPr lang="zh-CN" altLang="en-US" sz="2400" i="1" smtClean="0">
                              <a:solidFill>
                                <a:schemeClr val="tx1"/>
                              </a:solidFill>
                              <a:latin typeface="Cambria Math" panose="02040503050406030204" pitchFamily="18" charset="0"/>
                            </a:rPr>
                          </m:ctrlPr>
                        </m:fPr>
                        <m:num>
                          <m:r>
                            <a:rPr lang="zh-CN" altLang="en-US" sz="2400">
                              <a:solidFill>
                                <a:schemeClr val="tx1"/>
                              </a:solidFill>
                              <a:latin typeface="Cambria Math" panose="02040503050406030204" pitchFamily="18" charset="0"/>
                            </a:rPr>
                            <m:t>1</m:t>
                          </m:r>
                        </m:num>
                        <m:den>
                          <m:r>
                            <a:rPr lang="zh-CN" altLang="en-US" sz="2400" i="0">
                              <a:solidFill>
                                <a:schemeClr val="tx1"/>
                              </a:solidFill>
                              <a:latin typeface="Cambria Math" panose="02040503050406030204" pitchFamily="18" charset="0"/>
                            </a:rPr>
                            <m:t>3</m:t>
                          </m:r>
                        </m:den>
                      </m:f>
                    </m:oMath>
                  </m:oMathPara>
                </a14:m>
                <a:endParaRPr lang="zh-CN" altLang="en-US" sz="2400" dirty="0"/>
              </a:p>
            </p:txBody>
          </p:sp>
        </mc:Choice>
        <mc:Fallback>
          <p:sp>
            <p:nvSpPr>
              <p:cNvPr id="2" name="矩形 1"/>
              <p:cNvSpPr>
                <a:spLocks noRot="1" noChangeAspect="1" noMove="1" noResize="1" noEditPoints="1" noAdjustHandles="1" noChangeArrowheads="1" noChangeShapeType="1" noTextEdit="1"/>
              </p:cNvSpPr>
              <p:nvPr/>
            </p:nvSpPr>
            <p:spPr>
              <a:xfrm>
                <a:off x="1247528" y="2552597"/>
                <a:ext cx="431528" cy="786177"/>
              </a:xfrm>
              <a:prstGeom prst="rect">
                <a:avLst/>
              </a:prstGeom>
              <a:blipFill rotWithShape="1">
                <a:blip r:embed="rId6"/>
                <a:stretch>
                  <a:fillRect l="-90" t="-68" r="27" b="74"/>
                </a:stretch>
              </a:blipFill>
            </p:spPr>
            <p:txBody>
              <a:bodyPr/>
              <a:lstStyle/>
              <a:p>
                <a:r>
                  <a:rPr lang="zh-CN" altLang="en-US">
                    <a:noFill/>
                  </a:rPr>
                  <a:t> </a:t>
                </a:r>
              </a:p>
            </p:txBody>
          </p:sp>
        </mc:Fallback>
      </mc:AlternateContent>
      <p:pic>
        <p:nvPicPr>
          <p:cNvPr id="9" name="we410.jpg" descr="id:2147493583;FounderCES"/>
          <p:cNvPicPr/>
          <p:nvPr/>
        </p:nvPicPr>
        <p:blipFill>
          <a:blip r:embed="rId7">
            <a:clrChange>
              <a:clrFrom>
                <a:srgbClr val="FFFFFE"/>
              </a:clrFrom>
              <a:clrTo>
                <a:srgbClr val="FFFFFE">
                  <a:alpha val="0"/>
                </a:srgbClr>
              </a:clrTo>
            </a:clrChange>
          </a:blip>
          <a:stretch>
            <a:fillRect/>
          </a:stretch>
        </p:blipFill>
        <p:spPr>
          <a:xfrm>
            <a:off x="6671270" y="4509120"/>
            <a:ext cx="5106240" cy="11569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自由落体运动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和竖直上抛运动的特性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自由落体运动是初速度为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的匀加速直线运动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竖直上抛运动的重要</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2.eps" descr="id:2147492732;FounderCES"/>
          <p:cNvPicPr/>
          <p:nvPr/>
        </p:nvPicPr>
        <p:blipFill>
          <a:blip r:embed="rId1"/>
          <a:stretch>
            <a:fillRect/>
          </a:stretch>
        </p:blipFill>
        <p:spPr>
          <a:xfrm>
            <a:off x="375681" y="930236"/>
            <a:ext cx="923159" cy="323941"/>
          </a:xfrm>
          <a:prstGeom prst="rect">
            <a:avLst/>
          </a:prstGeom>
        </p:spPr>
      </p:pic>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nvGraphicFramePr>
            <p:xfrm>
              <a:off x="375681" y="2562521"/>
              <a:ext cx="11471021" cy="2503869"/>
            </p:xfrm>
            <a:graphic>
              <a:graphicData uri="http://schemas.openxmlformats.org/drawingml/2006/table">
                <a:tbl>
                  <a:tblPr firstRow="1" firstCol="1" bandRow="1"/>
                  <a:tblGrid>
                    <a:gridCol w="1589883"/>
                    <a:gridCol w="9881138"/>
                  </a:tblGrid>
                  <a:tr h="587094">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对称性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物体上升到最高点所用时间与物体从最高点落回到抛出点所用时间相等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𝐠</m:t>
                                  </m:r>
                                </m:den>
                              </m:f>
                            </m:oMath>
                          </a14:m>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物体上升过程中在某两点之间所用的时间与下降过程中在该两点之间所用的时间相等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574" marR="5257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6" name="表格 5"/>
              <p:cNvGraphicFramePr>
                <a:graphicFrameLocks noGrp="1"/>
              </p:cNvGraphicFramePr>
              <p:nvPr/>
            </p:nvGraphicFramePr>
            <p:xfrm>
              <a:off x="375681" y="2562521"/>
              <a:ext cx="11471021" cy="2503869"/>
            </p:xfrm>
            <a:graphic>
              <a:graphicData uri="http://schemas.openxmlformats.org/drawingml/2006/table">
                <a:tbl>
                  <a:tblPr firstRow="1" firstCol="1" bandRow="1"/>
                  <a:tblGrid>
                    <a:gridCol w="1589883"/>
                    <a:gridCol w="9881138"/>
                  </a:tblGrid>
                  <a:tr h="249555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对称性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2574" marR="5257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360363" y="973832"/>
          <a:ext cx="11471021" cy="2743200"/>
        </p:xfrm>
        <a:graphic>
          <a:graphicData uri="http://schemas.openxmlformats.org/drawingml/2006/table">
            <a:tbl>
              <a:tblPr firstRow="1" firstCol="1" bandRow="1"/>
              <a:tblGrid>
                <a:gridCol w="1589883"/>
                <a:gridCol w="9881138"/>
              </a:tblGrid>
              <a:tr h="946772">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对称性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spc="-15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物体上抛时的初速度与物体又落回抛出点时的速度大小相等、方向相反</a:t>
                      </a:r>
                      <a:endParaRPr lang="zh-CN" sz="2400"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物体在上升阶段和下降阶段经过同一位置时的速度大小相等、</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574" marR="5257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7528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多解性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当物体经过抛出点上方某个位置时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可能处于上升阶段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也可能处于下降阶段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造成多解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574" marR="5257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关于</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竖直上抛运动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仅考虑在抛出点上方的运动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若以物体到达最高点的时刻为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将上升阶段反向看作初速度为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的自由落体运动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该运动与竖直上抛运动的下落阶段相同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此时求解经过同一空间高度的时间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便会得出两个时间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两个时间对应的速度大小相等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多解性的本质可以简单理解为该运动因取抛出时为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时刻而使对称性转变为了多解性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800;FounderCES"/>
          <p:cNvPicPr/>
          <p:nvPr/>
        </p:nvPicPr>
        <p:blipFill>
          <a:blip r:embed="rId1"/>
          <a:stretch>
            <a:fillRect/>
          </a:stretch>
        </p:blipFill>
        <p:spPr>
          <a:xfrm>
            <a:off x="369139" y="931089"/>
            <a:ext cx="1667741" cy="32904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矿井中的升降机从井底开始以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的速度竖直向上匀速运行，某时刻一个螺钉从升降机底板松脱，</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后升降机底板上升至井口，此时松脱的螺钉刚好落到井底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螺钉松脱后做自由落体运动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矿井的深度为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螺钉落到井底时的速度大小为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螺钉随升降机从井底出发到落回井底共用时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1722;FounderCES"/>
          <p:cNvPicPr/>
          <p:nvPr/>
        </p:nvPicPr>
        <p:blipFill>
          <a:blip r:embed="rId1"/>
          <a:stretch>
            <a:fillRect/>
          </a:stretch>
        </p:blipFill>
        <p:spPr>
          <a:xfrm>
            <a:off x="406574" y="4912624"/>
            <a:ext cx="764309" cy="272473"/>
          </a:xfrm>
          <a:prstGeom prst="rect">
            <a:avLst/>
          </a:prstGeom>
        </p:spPr>
      </p:pic>
      <p:pic>
        <p:nvPicPr>
          <p:cNvPr id="7" name="24典例2.eps" descr="id:2147491708;FounderCES"/>
          <p:cNvPicPr/>
          <p:nvPr/>
        </p:nvPicPr>
        <p:blipFill>
          <a:blip r:embed="rId2"/>
          <a:stretch>
            <a:fillRect/>
          </a:stretch>
        </p:blipFill>
        <p:spPr>
          <a:xfrm>
            <a:off x="375220" y="947359"/>
            <a:ext cx="904076" cy="291022"/>
          </a:xfrm>
          <a:prstGeom prst="rect">
            <a:avLst/>
          </a:prstGeom>
        </p:spPr>
      </p:pic>
      <p:sp>
        <p:nvSpPr>
          <p:cNvPr id="2" name="矩形 1"/>
          <p:cNvSpPr/>
          <p:nvPr/>
        </p:nvSpPr>
        <p:spPr>
          <a:xfrm>
            <a:off x="1265141" y="4818027"/>
            <a:ext cx="922047" cy="461665"/>
          </a:xfrm>
          <a:prstGeom prst="rect">
            <a:avLst/>
          </a:prstGeom>
        </p:spPr>
        <p:txBody>
          <a:bodyPr wrap="none">
            <a:spAutoFit/>
          </a:bodyPr>
          <a:lstStyle/>
          <a:p>
            <a:r>
              <a:rPr lang="en-US" altLang="zh-CN" sz="2400" dirty="0">
                <a:solidFill>
                  <a:srgbClr val="000000"/>
                </a:solidFill>
              </a:rPr>
              <a:t>B</a:t>
            </a:r>
            <a:r>
              <a:rPr lang="zh-CN" altLang="zh-CN" sz="2400" dirty="0">
                <a:solidFill>
                  <a:srgbClr val="000000"/>
                </a:solidFill>
                <a:cs typeface="Times New Roman" panose="02020603050405020304" pitchFamily="18" charset="0"/>
              </a:rPr>
              <a:t>、</a:t>
            </a:r>
            <a:r>
              <a:rPr lang="en-US" altLang="zh-CN" sz="2400" dirty="0">
                <a:solidFill>
                  <a:srgbClr val="000000"/>
                </a:solidFill>
              </a:rPr>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59308"/>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松脱时具有与升降机相同的向上的初速度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则螺钉松脱后做竖直上抛运动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取竖直向上为正方向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螺钉从松脱至落到井底的位移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升降机在这段时间内的位移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则矿井的深度为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螺钉落到井底时的速度为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松脱前运动的时间为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则螺钉运动的总时间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59308"/>
              </a:xfrm>
              <a:blipFill rotWithShape="1">
                <a:blip r:embed="rId1"/>
                <a:stretch>
                  <a:fillRect l="-2" t="-18" r="1" b="4"/>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973268"/>
            <a:ext cx="764309" cy="272473"/>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79063"/>
            <a:ext cx="11485848" cy="4662815"/>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竖直</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上抛运动的处理</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方法</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06574" y="1627350"/>
              <a:ext cx="11440128" cy="3533140"/>
            </p:xfrm>
            <a:graphic>
              <a:graphicData uri="http://schemas.openxmlformats.org/drawingml/2006/table">
                <a:tbl>
                  <a:tblPr firstRow="1" firstCol="1" bandRow="1"/>
                  <a:tblGrid>
                    <a:gridCol w="1585601"/>
                    <a:gridCol w="985452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分段法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上升阶段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的匀减速直线运动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下降阶段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自由落体运动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全程法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向上、加速度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向下的匀变速直线运动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向上为正方向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物体上升</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物体下落</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物体在抛出点上方</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物体在抛出点下方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406574" y="1627350"/>
              <a:ext cx="11440128" cy="3533140"/>
            </p:xfrm>
            <a:graphic>
              <a:graphicData uri="http://schemas.openxmlformats.org/drawingml/2006/table">
                <a:tbl>
                  <a:tblPr firstRow="1" firstCol="1" bandRow="1"/>
                  <a:tblGrid>
                    <a:gridCol w="1585601"/>
                    <a:gridCol w="985452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分段法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上升阶段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的匀减速直线运动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下降阶段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自由落体运动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4282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全程法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pic>
        <p:nvPicPr>
          <p:cNvPr id="6" name="图片 5"/>
          <p:cNvPicPr>
            <a:picLocks noChangeAspect="1"/>
          </p:cNvPicPr>
          <p:nvPr/>
        </p:nvPicPr>
        <p:blipFill>
          <a:blip r:embed="rId2"/>
          <a:stretch>
            <a:fillRect/>
          </a:stretch>
        </p:blipFill>
        <p:spPr>
          <a:xfrm>
            <a:off x="402382" y="869051"/>
            <a:ext cx="1844833" cy="473135"/>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追</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及、相遇</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问题</a:t>
            </a:r>
            <a:endParaRPr lang="en-US" altLang="zh-CN" dirty="0" smtClean="0"/>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讨论追及、相遇的问题，其实质就是在分析讨论两物体在同一时刻能否到达相同空间位置的问题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两个关系：</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时间关系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位移关系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这两个关系可通过画运动示意图得到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一个条件：</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两者速度相等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它往往是物体间能否追上的判断条件和最大、最小距离的临界条件，也是分析判断的切入点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3.eps" descr="id:2147492760;FounderCES"/>
          <p:cNvPicPr/>
          <p:nvPr/>
        </p:nvPicPr>
        <p:blipFill>
          <a:blip r:embed="rId1"/>
          <a:stretch>
            <a:fillRect/>
          </a:stretch>
        </p:blipFill>
        <p:spPr>
          <a:xfrm>
            <a:off x="350096" y="926938"/>
            <a:ext cx="1015475" cy="35633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自由落体运动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定义：物体只在重力作用下从静止开始下落的运动，叫作自由落体运动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自由落体运动的特点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初速度</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只受重力作用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严格来说，只有在真空中才能发生自由落体运动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在有空气的空间里，当空气阻力对运动的影响可以忽略不计时，物体的下落可以近似看成自由落体运动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运动性质：自由落体运动是初速度为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的匀加速直线运动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360854" y="1988840"/>
          <a:ext cx="11485847" cy="3840480"/>
        </p:xfrm>
        <a:graphic>
          <a:graphicData uri="http://schemas.openxmlformats.org/drawingml/2006/table">
            <a:tbl>
              <a:tblPr firstRow="1" firstCol="1" bandRow="1"/>
              <a:tblGrid>
                <a:gridCol w="1679230"/>
                <a:gridCol w="2975002"/>
                <a:gridCol w="6831615"/>
              </a:tblGrid>
              <a:tr h="31296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7126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匀加速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追匀速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后面物体与前面物体间的距离增大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两物体相距最远</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后面物体与前面物体间的距离减小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能相遇且只能相遇一次</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为开始时两物体间的距离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7126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匀速追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匀减速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108823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匀加速追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匀减速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追及问题的常见类型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速度小者追速度大者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415.jpg"/>
          <p:cNvPicPr/>
          <p:nvPr/>
        </p:nvPicPr>
        <p:blipFill>
          <a:blip r:embed="rId1"/>
          <a:stretch>
            <a:fillRect/>
          </a:stretch>
        </p:blipFill>
        <p:spPr>
          <a:xfrm>
            <a:off x="2889011" y="2621989"/>
            <a:ext cx="1055501" cy="954169"/>
          </a:xfrm>
          <a:prstGeom prst="rect">
            <a:avLst/>
          </a:prstGeom>
        </p:spPr>
      </p:pic>
      <p:pic>
        <p:nvPicPr>
          <p:cNvPr id="4" name="we416.jpg"/>
          <p:cNvPicPr/>
          <p:nvPr/>
        </p:nvPicPr>
        <p:blipFill>
          <a:blip r:embed="rId2"/>
          <a:stretch>
            <a:fillRect/>
          </a:stretch>
        </p:blipFill>
        <p:spPr>
          <a:xfrm>
            <a:off x="2854846" y="3694649"/>
            <a:ext cx="1256617" cy="905877"/>
          </a:xfrm>
          <a:prstGeom prst="rect">
            <a:avLst/>
          </a:prstGeom>
        </p:spPr>
      </p:pic>
      <p:pic>
        <p:nvPicPr>
          <p:cNvPr id="5" name="we417.jpg"/>
          <p:cNvPicPr/>
          <p:nvPr/>
        </p:nvPicPr>
        <p:blipFill>
          <a:blip r:embed="rId3"/>
          <a:stretch>
            <a:fillRect/>
          </a:stretch>
        </p:blipFill>
        <p:spPr>
          <a:xfrm>
            <a:off x="2933323" y="4849919"/>
            <a:ext cx="1099661" cy="914741"/>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363542" y="1340769"/>
          <a:ext cx="11483160" cy="5029200"/>
        </p:xfrm>
        <a:graphic>
          <a:graphicData uri="http://schemas.openxmlformats.org/drawingml/2006/table">
            <a:tbl>
              <a:tblPr firstRow="1" firstCol="1" bandRow="1"/>
              <a:tblGrid>
                <a:gridCol w="1678838"/>
                <a:gridCol w="2540658"/>
                <a:gridCol w="7263664"/>
              </a:tblGrid>
              <a:tr h="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匀减速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追匀速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开始追时</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后面物体与前面物体间的距离在减小</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当两物体速度相等时</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则恰能追上</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两物体只能相遇一次</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这也是避免相碰的临界条件</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则不能追上</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此时两物体间距离最小</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则相遇两次</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设</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两物体第一次相遇</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时刻两物体第二次相遇</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且有</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是开始时两物体间的距离</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匀速追</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匀加速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0">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匀减速追</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匀加速</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速度大者追速度小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418.jpg"/>
          <p:cNvPicPr/>
          <p:nvPr/>
        </p:nvPicPr>
        <p:blipFill>
          <a:blip r:embed="rId1"/>
          <a:stretch>
            <a:fillRect/>
          </a:stretch>
        </p:blipFill>
        <p:spPr>
          <a:xfrm>
            <a:off x="2589014" y="1935120"/>
            <a:ext cx="1561976" cy="1308080"/>
          </a:xfrm>
          <a:prstGeom prst="rect">
            <a:avLst/>
          </a:prstGeom>
        </p:spPr>
      </p:pic>
      <p:pic>
        <p:nvPicPr>
          <p:cNvPr id="4" name="we419.jpg"/>
          <p:cNvPicPr/>
          <p:nvPr/>
        </p:nvPicPr>
        <p:blipFill>
          <a:blip r:embed="rId2"/>
          <a:stretch>
            <a:fillRect/>
          </a:stretch>
        </p:blipFill>
        <p:spPr>
          <a:xfrm>
            <a:off x="2521425" y="3427839"/>
            <a:ext cx="1764640" cy="1371767"/>
          </a:xfrm>
          <a:prstGeom prst="rect">
            <a:avLst/>
          </a:prstGeom>
        </p:spPr>
      </p:pic>
      <p:pic>
        <p:nvPicPr>
          <p:cNvPr id="5" name="we420.jpg"/>
          <p:cNvPicPr/>
          <p:nvPr/>
        </p:nvPicPr>
        <p:blipFill>
          <a:blip r:embed="rId3"/>
          <a:stretch>
            <a:fillRect/>
          </a:stretch>
        </p:blipFill>
        <p:spPr>
          <a:xfrm>
            <a:off x="2521094" y="4938314"/>
            <a:ext cx="1774283" cy="1333725"/>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6"/>
              <p:cNvSpPr txBox="1"/>
              <p:nvPr/>
            </p:nvSpPr>
            <p:spPr bwMode="auto">
              <a:xfrm>
                <a:off x="360854" y="4045660"/>
                <a:ext cx="11485848" cy="199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两车速度相同时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两车间的距离最大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解得速度相同的时间为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两车的位移分别为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两车间的最远距离为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6"/>
              <p:cNvSpPr txBox="1">
                <a:spLocks noRot="1" noChangeAspect="1" noMove="1" noResize="1" noEditPoints="1" noAdjustHandles="1" noChangeArrowheads="1" noChangeShapeType="1" noTextEdit="1"/>
              </p:cNvSpPr>
              <p:nvPr/>
            </p:nvSpPr>
            <p:spPr bwMode="auto">
              <a:xfrm>
                <a:off x="360854" y="4045660"/>
                <a:ext cx="11485848" cy="1992981"/>
              </a:xfrm>
              <a:prstGeom prst="rect">
                <a:avLst/>
              </a:prstGeom>
              <a:blipFill rotWithShape="1">
                <a:blip r:embed="rId1"/>
                <a:stretch>
                  <a:fillRect l="-2" t="-4" r="1" b="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广东广州三校期中联考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一辆汽车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沿水平车道以</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的速度向东做匀速直线运动，发现在相邻车道前方相距</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处有以</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的速度同向运动的汽车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开始匀减速刹车，其刹车的加速度大小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从此刻开始计时，若汽车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继续做匀速直线运动，汽车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刹车直到静止后保持不动，求：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追上汽车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两车间的最远距离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1744;FounderCES"/>
          <p:cNvPicPr/>
          <p:nvPr/>
        </p:nvPicPr>
        <p:blipFill>
          <a:blip r:embed="rId2"/>
          <a:stretch>
            <a:fillRect/>
          </a:stretch>
        </p:blipFill>
        <p:spPr>
          <a:xfrm>
            <a:off x="375220" y="937834"/>
            <a:ext cx="904076" cy="291022"/>
          </a:xfrm>
          <a:prstGeom prst="rect">
            <a:avLst/>
          </a:prstGeom>
        </p:spPr>
      </p:pic>
      <p:pic>
        <p:nvPicPr>
          <p:cNvPr id="5" name="24答案.eps" descr="id:2147491722;FounderCES"/>
          <p:cNvPicPr/>
          <p:nvPr/>
        </p:nvPicPr>
        <p:blipFill>
          <a:blip r:embed="rId3"/>
          <a:stretch>
            <a:fillRect/>
          </a:stretch>
        </p:blipFill>
        <p:spPr>
          <a:xfrm>
            <a:off x="406574" y="3681768"/>
            <a:ext cx="764309" cy="272473"/>
          </a:xfrm>
          <a:prstGeom prst="rect">
            <a:avLst/>
          </a:prstGeom>
        </p:spPr>
      </p:pic>
      <p:pic>
        <p:nvPicPr>
          <p:cNvPr id="6" name="24解析.eps" descr="id:2147491694;FounderCES"/>
          <p:cNvPicPr/>
          <p:nvPr/>
        </p:nvPicPr>
        <p:blipFill>
          <a:blip r:embed="rId4"/>
          <a:stretch>
            <a:fillRect/>
          </a:stretch>
        </p:blipFill>
        <p:spPr>
          <a:xfrm>
            <a:off x="406574" y="4258163"/>
            <a:ext cx="764309" cy="272473"/>
          </a:xfrm>
          <a:prstGeom prst="rect">
            <a:avLst/>
          </a:prstGeom>
        </p:spPr>
      </p:pic>
      <p:sp>
        <p:nvSpPr>
          <p:cNvPr id="7" name="矩形 6"/>
          <p:cNvSpPr/>
          <p:nvPr/>
        </p:nvSpPr>
        <p:spPr>
          <a:xfrm>
            <a:off x="1259992" y="3587171"/>
            <a:ext cx="825867" cy="461665"/>
          </a:xfrm>
          <a:prstGeom prst="rect">
            <a:avLst/>
          </a:prstGeom>
        </p:spPr>
        <p:txBody>
          <a:bodyPr wrap="none">
            <a:spAutoFit/>
          </a:bodyPr>
          <a:lstStyle/>
          <a:p>
            <a:r>
              <a:rPr lang="en-US" altLang="zh-CN" sz="2400" dirty="0" smtClean="0">
                <a:solidFill>
                  <a:srgbClr val="000000"/>
                </a:solidFill>
              </a:rPr>
              <a:t>25 m</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p:cNvSpPr txBox="1"/>
              <p:nvPr/>
            </p:nvSpPr>
            <p:spPr bwMode="auto">
              <a:xfrm>
                <a:off x="360854" y="1844824"/>
                <a:ext cx="11485848" cy="2674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9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刹车的时间为</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9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spc="-9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r>
                          <a:rPr lang="en-US" altLang="zh-CN" b="1" i="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此过程中两车的位移分别为</a:t>
                </a:r>
                <a:r>
                  <a:rPr lang="en-US" altLang="zh-CN" b="1" i="1" spc="-9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spc="-90"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pc="-9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9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m</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追上汽车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已停止运动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 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1844824"/>
                <a:ext cx="11485848" cy="2674707"/>
              </a:xfrm>
              <a:prstGeom prst="rect">
                <a:avLst/>
              </a:prstGeom>
              <a:blipFill rotWithShape="1">
                <a:blip r:embed="rId1"/>
                <a:stretch>
                  <a:fillRect l="-2" t="-6" r="1" b="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恰好追上汽车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所需要的时间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1722;FounderCES"/>
          <p:cNvPicPr/>
          <p:nvPr/>
        </p:nvPicPr>
        <p:blipFill>
          <a:blip r:embed="rId2"/>
          <a:stretch>
            <a:fillRect/>
          </a:stretch>
        </p:blipFill>
        <p:spPr>
          <a:xfrm>
            <a:off x="406574" y="1572020"/>
            <a:ext cx="764309" cy="272473"/>
          </a:xfrm>
          <a:prstGeom prst="rect">
            <a:avLst/>
          </a:prstGeom>
        </p:spPr>
      </p:pic>
      <p:pic>
        <p:nvPicPr>
          <p:cNvPr id="4" name="24解析.eps" descr="id:2147491694;FounderCES"/>
          <p:cNvPicPr/>
          <p:nvPr/>
        </p:nvPicPr>
        <p:blipFill>
          <a:blip r:embed="rId3"/>
          <a:stretch>
            <a:fillRect/>
          </a:stretch>
        </p:blipFill>
        <p:spPr>
          <a:xfrm>
            <a:off x="406574" y="2148415"/>
            <a:ext cx="764309" cy="272473"/>
          </a:xfrm>
          <a:prstGeom prst="rect">
            <a:avLst/>
          </a:prstGeom>
        </p:spPr>
      </p:pic>
      <p:sp>
        <p:nvSpPr>
          <p:cNvPr id="5" name="矩形 4"/>
          <p:cNvSpPr/>
          <p:nvPr/>
        </p:nvSpPr>
        <p:spPr>
          <a:xfrm>
            <a:off x="1170883" y="1483043"/>
            <a:ext cx="766557" cy="461665"/>
          </a:xfrm>
          <a:prstGeom prst="rect">
            <a:avLst/>
          </a:prstGeom>
        </p:spPr>
        <p:txBody>
          <a:bodyPr wrap="none">
            <a:spAutoFit/>
          </a:bodyPr>
          <a:lstStyle/>
          <a:p>
            <a:r>
              <a:rPr lang="en-US" altLang="zh-CN" sz="2400" dirty="0" smtClean="0">
                <a:solidFill>
                  <a:srgbClr val="000000"/>
                </a:solidFill>
              </a:rPr>
              <a:t>6.5 s</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1180"/>
          </a:xfrm>
        </p:spPr>
        <p:txBody>
          <a:bodyPr/>
          <a:lstStyle/>
          <a:p>
            <a:pPr hangingPunct="0">
              <a:spcAft>
                <a:spcPts val="0"/>
              </a:spcAft>
            </a:pP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对运动</a:t>
            </a: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图像</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的理解和应用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对运动图像的认识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图像还是</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只能描述直线运动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图像和</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图像都不表示物体运动的轨迹，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一一对应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一般试题中，关键点是根据斜率判断物体的运动状况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图像的斜率表示物体运动的速度，根据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图像的斜率判断速度的变化情况；</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图像的斜率表示物体运动的加速度，根据</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图像的斜率判断加速度的变化情况</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40841" y="874114"/>
            <a:ext cx="1053924" cy="390342"/>
          </a:xfrm>
          <a:prstGeom prst="rect">
            <a:avLst/>
          </a:prstGeom>
        </p:spPr>
      </p:pic>
      <p:pic>
        <p:nvPicPr>
          <p:cNvPr id="5" name="we422.jpg" descr="id:2147493706;FounderCES"/>
          <p:cNvPicPr/>
          <p:nvPr/>
        </p:nvPicPr>
        <p:blipFill>
          <a:blip r:embed="rId2"/>
          <a:stretch>
            <a:fillRect/>
          </a:stretch>
        </p:blipFill>
        <p:spPr>
          <a:xfrm>
            <a:off x="4745744" y="1394982"/>
            <a:ext cx="2716068" cy="2134755"/>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82905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分析图像问题时应注意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图像纵轴表示位置</m:t>
                              </m:r>
                            </m:e>
                          </m:m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图像纵轴表示速度</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图像上倾斜直线表示匀速直线运动</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图像上倾斜直线表示匀变速直线运动</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图像斜率表示速度</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图像斜率表示加速度</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829050"/>
              </a:xfrm>
              <a:blipFill rotWithShape="1">
                <a:blip r:embed="rId1"/>
                <a:stretch>
                  <a:fillRect l="-2" t="-16" r="1" b="16"/>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413885"/>
              </a:xfrm>
            </p:spPr>
            <p:txBody>
              <a:bodyPr/>
              <a:lstStyle/>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图像与时间轴围成的面积表示位移</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图像与时间轴围成的面积无意义</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纵截距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图像纵截距表示初位置</m:t>
                              </m:r>
                            </m:e>
                          </m:m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图像纵截距表示初速度</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转折点</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一般表示从一种运动变为</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另一种运动</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mr>
                          <m:m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交点</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图像上表示相遇</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e>
                                </m:mr>
                                <m:mr>
                                  <m:e>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图像上表示速度相等</m:t>
                                    </m:r>
                                  </m:e>
                                </m:mr>
                              </m:m>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413885"/>
              </a:xfrm>
              <a:blipFill rotWithShape="1">
                <a:blip r:embed="rId1"/>
                <a:stretch>
                  <a:fillRect l="-2" t="-14" r="1" b="14"/>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65315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平直公路上行驶的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图像分别如图中直线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和曲线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车的加速度恒定且等于－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时，直线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和曲线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刚好相切，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车做匀速运动且其速度为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车相遇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但此时两车的速度不相同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车的速度为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车间的距离为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653155"/>
              </a:xfrm>
              <a:blipFill rotWithShape="1">
                <a:blip r:embed="rId1"/>
                <a:stretch>
                  <a:fillRect l="-2" t="-17" r="1" b="17"/>
                </a:stretch>
              </a:blipFill>
            </p:spPr>
            <p:txBody>
              <a:bodyPr/>
              <a:lstStyle/>
              <a:p>
                <a:r>
                  <a:rPr lang="zh-CN" altLang="en-US">
                    <a:noFill/>
                  </a:rPr>
                  <a:t> </a:t>
                </a:r>
              </a:p>
            </p:txBody>
          </p:sp>
        </mc:Fallback>
      </mc:AlternateContent>
      <p:pic>
        <p:nvPicPr>
          <p:cNvPr id="5" name="24答案.eps" descr="id:2147491722;FounderCES"/>
          <p:cNvPicPr/>
          <p:nvPr/>
        </p:nvPicPr>
        <p:blipFill>
          <a:blip r:embed="rId2"/>
          <a:stretch>
            <a:fillRect/>
          </a:stretch>
        </p:blipFill>
        <p:spPr>
          <a:xfrm>
            <a:off x="406574" y="4812711"/>
            <a:ext cx="764309" cy="272473"/>
          </a:xfrm>
          <a:prstGeom prst="rect">
            <a:avLst/>
          </a:prstGeom>
        </p:spPr>
      </p:pic>
      <p:pic>
        <p:nvPicPr>
          <p:cNvPr id="6" name="图片 5"/>
          <p:cNvPicPr>
            <a:picLocks noChangeAspect="1"/>
          </p:cNvPicPr>
          <p:nvPr/>
        </p:nvPicPr>
        <p:blipFill>
          <a:blip r:embed="rId3"/>
          <a:stretch>
            <a:fillRect/>
          </a:stretch>
        </p:blipFill>
        <p:spPr>
          <a:xfrm>
            <a:off x="346852" y="918759"/>
            <a:ext cx="1139842" cy="387116"/>
          </a:xfrm>
          <a:prstGeom prst="rect">
            <a:avLst/>
          </a:prstGeom>
        </p:spPr>
      </p:pic>
      <p:sp>
        <p:nvSpPr>
          <p:cNvPr id="9" name="矩形 8"/>
          <p:cNvSpPr/>
          <p:nvPr/>
        </p:nvSpPr>
        <p:spPr>
          <a:xfrm>
            <a:off x="1272194" y="4739630"/>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pic>
        <p:nvPicPr>
          <p:cNvPr id="10" name="图片 9"/>
          <p:cNvPicPr>
            <a:picLocks noChangeAspect="1"/>
          </p:cNvPicPr>
          <p:nvPr/>
        </p:nvPicPr>
        <p:blipFill>
          <a:blip r:embed="rId4"/>
          <a:stretch>
            <a:fillRect/>
          </a:stretch>
        </p:blipFill>
        <p:spPr>
          <a:xfrm>
            <a:off x="7967414" y="1997320"/>
            <a:ext cx="2331495" cy="28153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996815"/>
              </a:xfrm>
            </p:spPr>
            <p:txBody>
              <a:bodyPr/>
              <a:lstStyle/>
              <a:p>
                <a:pPr hangingPunct="0">
                  <a:spcAft>
                    <a:spcPts val="0"/>
                  </a:spcAft>
                </a:pPr>
                <a:r>
                  <a:rPr lang="en-US" altLang="zh-CN" dirty="0"/>
                  <a:t> </a:t>
                </a:r>
                <a:r>
                  <a:rPr lang="en-US" altLang="zh-CN" dirty="0" smtClean="0"/>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图像的斜率表示速度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车做匀速直线</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 </a:t>
                </a:r>
                <a:r>
                  <a:rPr lang="zh-CN" altLang="zh-CN" b="1" spc="-9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直线</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9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endParaRPr lang="en-US" altLang="zh-CN" b="1" spc="-9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刚好相切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位置坐标相同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斜率相等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即两车相遇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 s</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车的速度为</a:t>
                </a:r>
                <a:r>
                  <a:rPr lang="en-US" altLang="zh-CN" b="1" i="1" spc="-90"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pc="-90"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pc="-90"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zh-CN"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车的初速度为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车的速度为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车的位移为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车的位移为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且此时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车到达同一位置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996815"/>
              </a:xfrm>
              <a:blipFill rotWithShape="1">
                <a:blip r:embed="rId1"/>
                <a:stretch>
                  <a:fillRect l="-2" t="-13" r="1" b="13"/>
                </a:stretch>
              </a:blipFill>
            </p:spPr>
            <p:txBody>
              <a:bodyPr/>
              <a:lstStyle/>
              <a:p>
                <a:r>
                  <a:rPr lang="zh-CN" altLang="en-US">
                    <a:noFill/>
                  </a:rPr>
                  <a:t> </a:t>
                </a:r>
              </a:p>
            </p:txBody>
          </p:sp>
        </mc:Fallback>
      </mc:AlternateContent>
      <p:pic>
        <p:nvPicPr>
          <p:cNvPr id="5" name="24解析.eps" descr="id:2147491694;FounderCES"/>
          <p:cNvPicPr/>
          <p:nvPr/>
        </p:nvPicPr>
        <p:blipFill>
          <a:blip r:embed="rId2"/>
          <a:stretch>
            <a:fillRect/>
          </a:stretch>
        </p:blipFill>
        <p:spPr>
          <a:xfrm>
            <a:off x="406574" y="1002244"/>
            <a:ext cx="764309" cy="272473"/>
          </a:xfrm>
          <a:prstGeom prst="rect">
            <a:avLst/>
          </a:prstGeom>
        </p:spPr>
      </p:pic>
      <p:pic>
        <p:nvPicPr>
          <p:cNvPr id="6" name="图片 5"/>
          <p:cNvPicPr>
            <a:picLocks noChangeAspect="1"/>
          </p:cNvPicPr>
          <p:nvPr/>
        </p:nvPicPr>
        <p:blipFill>
          <a:blip r:embed="rId3"/>
          <a:stretch>
            <a:fillRect/>
          </a:stretch>
        </p:blipFill>
        <p:spPr>
          <a:xfrm>
            <a:off x="9263558" y="908720"/>
            <a:ext cx="2331495" cy="2815391"/>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18125"/>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特殊</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图像问题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图像，在匀变速直线运动中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这类图像的主要依据公式是</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对于加速度不变的情况，直接利用公式就可以得到一段位移两端的速度大小关系</a:t>
                </a:r>
                <a:r>
                  <a:rPr lang="en-US" altLang="zh-CN" b="1" spc="-15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对于加速度变化的情况，需要利用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微元法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思想转换一下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对于很小的一段位移，可以认为加速度不变，则该小段位移与图线围成的面积为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14:m>
                  <m:oMath xmlns:m="http://schemas.openxmlformats.org/officeDocument/2006/math">
                    <m:sSubSup>
                      <m:sSubSupPr>
                        <m:ctrlPr>
                          <a:rPr lang="zh-CN" altLang="zh-CN" sz="18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18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sz="18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末</m:t>
                        </m:r>
                      </m:sub>
                      <m:sup>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18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18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sz="18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初</m:t>
                        </m:r>
                      </m:sub>
                      <m:sup>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；对于一段位移，设该段位移与图线围成的面积为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，对于该段位移两端的速度同样有</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18125"/>
              </a:xfrm>
              <a:blipFill rotWithShape="1">
                <a:blip r:embed="rId1"/>
                <a:stretch>
                  <a:fillRect l="-2" t="-12" r="1" b="12"/>
                </a:stretch>
              </a:blipFill>
            </p:spPr>
            <p:txBody>
              <a:bodyPr/>
              <a:lstStyle/>
              <a:p>
                <a:r>
                  <a:rPr lang="zh-CN" altLang="en-US">
                    <a:noFill/>
                  </a:rPr>
                  <a:t> </a:t>
                </a:r>
              </a:p>
            </p:txBody>
          </p:sp>
        </mc:Fallback>
      </mc:AlternateContent>
      <p:pic>
        <p:nvPicPr>
          <p:cNvPr id="4" name="图片 3"/>
          <p:cNvPicPr>
            <a:picLocks noChangeAspect="1"/>
          </p:cNvPicPr>
          <p:nvPr/>
        </p:nvPicPr>
        <p:blipFill>
          <a:blip r:embed="rId2"/>
          <a:stretch>
            <a:fillRect/>
          </a:stretch>
        </p:blipFill>
        <p:spPr>
          <a:xfrm>
            <a:off x="7463358" y="1081712"/>
            <a:ext cx="3301397" cy="1586434"/>
          </a:xfrm>
          <a:prstGeom prst="rect">
            <a:avLst/>
          </a:prstGeom>
        </p:spPr>
      </p:pic>
      <p:pic>
        <p:nvPicPr>
          <p:cNvPr id="5" name="图片 4"/>
          <p:cNvPicPr>
            <a:picLocks noChangeAspect="1"/>
          </p:cNvPicPr>
          <p:nvPr/>
        </p:nvPicPr>
        <p:blipFill>
          <a:blip r:embed="rId3"/>
          <a:stretch>
            <a:fillRect/>
          </a:stretch>
        </p:blipFill>
        <p:spPr>
          <a:xfrm>
            <a:off x="365046" y="913272"/>
            <a:ext cx="980292" cy="336880"/>
          </a:xfrm>
          <a:prstGeom prst="rect">
            <a:avLst/>
          </a:prstGeom>
        </p:spPr>
      </p:pic>
      <p:sp>
        <p:nvSpPr>
          <p:cNvPr id="6" name="矩形 5"/>
          <p:cNvSpPr/>
          <p:nvPr/>
        </p:nvSpPr>
        <p:spPr>
          <a:xfrm>
            <a:off x="8036802" y="2570785"/>
            <a:ext cx="2265364"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r>
              <a:rPr lang="en-US" altLang="zh-CN" sz="2400" dirty="0">
                <a:solidFill>
                  <a:srgbClr val="000000"/>
                </a:solidFill>
              </a:rPr>
              <a:t>              </a:t>
            </a:r>
            <a:r>
              <a:rPr lang="en-US" altLang="zh-CN" sz="2400" dirty="0" smtClean="0">
                <a:solidFill>
                  <a:srgbClr val="000000"/>
                </a:solidFill>
              </a:rPr>
              <a:t>     </a:t>
            </a:r>
            <a:r>
              <a:rPr lang="zh-CN" altLang="zh-CN" sz="2400" dirty="0">
                <a:solidFill>
                  <a:srgbClr val="000000"/>
                </a:solidFill>
                <a:ea typeface="楷体" panose="02010609060101010101" pitchFamily="49" charset="-122"/>
                <a:cs typeface="Times New Roman" panose="02020603050405020304" pitchFamily="18" charset="0"/>
              </a:rPr>
              <a:t>乙</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t> </a:t>
            </a:r>
            <a:r>
              <a:rPr lang="en-US" altLang="zh-CN" dirty="0" smtClean="0"/>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自由落体</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加速度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自由落体加速度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定义：在同一地点，一切物体自由下落的加速度都相同，这个加速度叫作自由落体加速度，也叫作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重力加速度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方向：竖直向下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大小：随地理纬度的增大而增大，随海拔高度的升高而减小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一般的计算中，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43192" y="908720"/>
            <a:ext cx="1308841" cy="346592"/>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8767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400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图像，分析该类图像的主要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公式是</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对于速度不变的情况，可直接利用公式得到运动一段位移需要的时间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对于速度变化的情况，很小的一段位移，可认为速度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就是运动该小段位移需要的时间，在图像上对应的是图线与该小段位移围成的面积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对于一段位移来说，可以分成无数段很小的位移，每小段位移与图线围成的面积对应运动该小段位移需要的时间，可知整段位移与图线围成的面积就是运动整段位移需要的时间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87670"/>
              </a:xfrm>
              <a:blipFill rotWithShape="1">
                <a:blip r:embed="rId1"/>
                <a:stretch>
                  <a:fillRect l="-2" t="-11" r="1" b="11"/>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8143704" y="1150496"/>
            <a:ext cx="3301397" cy="1586434"/>
          </a:xfrm>
          <a:prstGeom prst="rect">
            <a:avLst/>
          </a:prstGeom>
        </p:spPr>
      </p:pic>
      <p:sp>
        <p:nvSpPr>
          <p:cNvPr id="4" name="矩形 3"/>
          <p:cNvSpPr/>
          <p:nvPr/>
        </p:nvSpPr>
        <p:spPr>
          <a:xfrm>
            <a:off x="8717148" y="2639569"/>
            <a:ext cx="2265364"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r>
              <a:rPr lang="en-US" altLang="zh-CN" sz="2400" dirty="0">
                <a:solidFill>
                  <a:srgbClr val="000000"/>
                </a:solidFill>
              </a:rPr>
              <a:t>              </a:t>
            </a:r>
            <a:r>
              <a:rPr lang="en-US" altLang="zh-CN" sz="2400" dirty="0" smtClean="0">
                <a:solidFill>
                  <a:srgbClr val="000000"/>
                </a:solidFill>
              </a:rPr>
              <a:t>     </a:t>
            </a:r>
            <a:r>
              <a:rPr lang="zh-CN" altLang="zh-CN" sz="2400" dirty="0">
                <a:solidFill>
                  <a:srgbClr val="000000"/>
                </a:solidFill>
                <a:ea typeface="楷体" panose="02010609060101010101" pitchFamily="49" charset="-122"/>
                <a:cs typeface="Times New Roman" panose="02020603050405020304" pitchFamily="18" charset="0"/>
              </a:rPr>
              <a:t>乙</a:t>
            </a:r>
            <a:endParaRPr lang="zh-CN" alt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9059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如图丙所示的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图像，在匀变速直线运动中，分析这类图像的主要依据公式是</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对于加速度不变的情况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图线为直线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，直接利用公式就可以得到加速度的大小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对于加速度变化的情况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图线为曲线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，需要利用微元法思想转换一下，可知图线切线的斜率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90595"/>
              </a:xfrm>
              <a:blipFill rotWithShape="1">
                <a:blip r:embed="rId1"/>
                <a:stretch>
                  <a:fillRect l="-2" t="-891" r="1" b="18"/>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3420478" y="3620292"/>
            <a:ext cx="5016361" cy="2386996"/>
          </a:xfrm>
          <a:prstGeom prst="rect">
            <a:avLst/>
          </a:prstGeom>
        </p:spPr>
      </p:pic>
      <p:sp>
        <p:nvSpPr>
          <p:cNvPr id="4" name="矩形 3"/>
          <p:cNvSpPr/>
          <p:nvPr/>
        </p:nvSpPr>
        <p:spPr>
          <a:xfrm>
            <a:off x="4278599" y="5877272"/>
            <a:ext cx="3650358"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丙</a:t>
            </a:r>
            <a:r>
              <a:rPr lang="zh-CN" altLang="zh-CN" sz="2400" dirty="0">
                <a:solidFill>
                  <a:srgbClr val="000000"/>
                </a:solidFill>
                <a:ea typeface="Times New Roman" panose="02020603050405020304" pitchFamily="18" charset="0"/>
              </a:rPr>
              <a:t> </a:t>
            </a:r>
            <a:r>
              <a:rPr lang="en-US" altLang="zh-CN" sz="2400" dirty="0">
                <a:solidFill>
                  <a:srgbClr val="000000"/>
                </a:solidFill>
                <a:ea typeface="Times New Roman" panose="02020603050405020304" pitchFamily="18" charset="0"/>
              </a:rPr>
              <a:t>     </a:t>
            </a:r>
            <a:r>
              <a:rPr lang="en-US" altLang="zh-CN" sz="2400" dirty="0" smtClean="0">
                <a:solidFill>
                  <a:srgbClr val="000000"/>
                </a:solidFill>
                <a:ea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丁</a:t>
            </a:r>
            <a:endParaRPr lang="zh-CN" alt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57365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如图丁所示的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r>
                      <a:rPr lang="en-US" altLang="zh-CN" b="1" i="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图像，分析这类图像的主要依据公式是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，将公式变形可得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，直接结合图线斜率和纵截距就可以得到初速度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573655"/>
              </a:xfrm>
              <a:blipFill rotWithShape="1">
                <a:blip r:embed="rId1"/>
                <a:stretch>
                  <a:fillRect l="-2" t="-24" r="1" b="24"/>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3420478" y="3140968"/>
            <a:ext cx="5016361" cy="2386996"/>
          </a:xfrm>
          <a:prstGeom prst="rect">
            <a:avLst/>
          </a:prstGeom>
        </p:spPr>
      </p:pic>
      <p:sp>
        <p:nvSpPr>
          <p:cNvPr id="4" name="矩形 3"/>
          <p:cNvSpPr/>
          <p:nvPr/>
        </p:nvSpPr>
        <p:spPr>
          <a:xfrm>
            <a:off x="4278599" y="5397948"/>
            <a:ext cx="3650358"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丙</a:t>
            </a:r>
            <a:r>
              <a:rPr lang="zh-CN" altLang="zh-CN" sz="2400" dirty="0">
                <a:solidFill>
                  <a:srgbClr val="000000"/>
                </a:solidFill>
                <a:ea typeface="Times New Roman" panose="02020603050405020304" pitchFamily="18" charset="0"/>
              </a:rPr>
              <a:t> </a:t>
            </a:r>
            <a:r>
              <a:rPr lang="en-US" altLang="zh-CN" sz="2400" dirty="0">
                <a:solidFill>
                  <a:srgbClr val="000000"/>
                </a:solidFill>
                <a:ea typeface="Times New Roman" panose="02020603050405020304" pitchFamily="18" charset="0"/>
              </a:rPr>
              <a:t>     </a:t>
            </a:r>
            <a:r>
              <a:rPr lang="en-US" altLang="zh-CN" sz="2400" dirty="0" smtClean="0">
                <a:solidFill>
                  <a:srgbClr val="000000"/>
                </a:solidFill>
                <a:ea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丁</a:t>
            </a:r>
            <a:endParaRPr lang="zh-CN" alt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3660554"/>
              </a:xfrm>
            </p:spPr>
            <p:txBody>
              <a:bodyPr/>
              <a:lstStyle/>
              <a:p>
                <a:pPr hangingPunct="0">
                  <a:spcAft>
                    <a:spcPts val="0"/>
                  </a:spcAft>
                </a:pPr>
                <a:r>
                  <a:rPr lang="en-US" altLang="zh-CN" dirty="0"/>
                  <a:t> </a:t>
                </a:r>
                <a:r>
                  <a:rPr lang="en-US" altLang="zh-CN" dirty="0" smtClean="0"/>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ea typeface="+mj-ea"/>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A10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联盟期中联考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可视为质点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沿正方向运动过程的速度平方和位移的关系如图所示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取初始时刻为计时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时刻，则下列说法正确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物体的初速度为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物体的加速度为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物体在距出发点</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处停下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物体在第</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内的位移为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3660554"/>
              </a:xfrm>
              <a:blipFill rotWithShape="1">
                <a:blip r:embed="rId1"/>
                <a:stretch>
                  <a:fillRect l="-2" t="-17" r="1" b="11"/>
                </a:stretch>
              </a:blipFill>
            </p:spPr>
            <p:txBody>
              <a:bodyPr/>
              <a:lstStyle/>
              <a:p>
                <a:r>
                  <a:rPr lang="zh-CN" altLang="en-US">
                    <a:noFill/>
                  </a:rPr>
                  <a:t> </a:t>
                </a:r>
              </a:p>
            </p:txBody>
          </p:sp>
        </mc:Fallback>
      </mc:AlternateContent>
      <p:pic>
        <p:nvPicPr>
          <p:cNvPr id="4" name="24答案.eps" descr="id:2147491722;FounderCES"/>
          <p:cNvPicPr/>
          <p:nvPr/>
        </p:nvPicPr>
        <p:blipFill>
          <a:blip r:embed="rId2"/>
          <a:stretch>
            <a:fillRect/>
          </a:stretch>
        </p:blipFill>
        <p:spPr>
          <a:xfrm>
            <a:off x="406574" y="4519878"/>
            <a:ext cx="764309" cy="272473"/>
          </a:xfrm>
          <a:prstGeom prst="rect">
            <a:avLst/>
          </a:prstGeom>
        </p:spPr>
      </p:pic>
      <p:pic>
        <p:nvPicPr>
          <p:cNvPr id="2" name="图片 1"/>
          <p:cNvPicPr>
            <a:picLocks noChangeAspect="1"/>
          </p:cNvPicPr>
          <p:nvPr/>
        </p:nvPicPr>
        <p:blipFill>
          <a:blip r:embed="rId3"/>
          <a:stretch>
            <a:fillRect/>
          </a:stretch>
        </p:blipFill>
        <p:spPr>
          <a:xfrm>
            <a:off x="339338" y="933410"/>
            <a:ext cx="1047419" cy="357814"/>
          </a:xfrm>
          <a:prstGeom prst="rect">
            <a:avLst/>
          </a:prstGeom>
        </p:spPr>
      </p:pic>
      <p:pic>
        <p:nvPicPr>
          <p:cNvPr id="7" name="ef573.jpg" descr="id:2147493776;FounderCES"/>
          <p:cNvPicPr/>
          <p:nvPr/>
        </p:nvPicPr>
        <p:blipFill>
          <a:blip r:embed="rId4"/>
          <a:stretch>
            <a:fillRect/>
          </a:stretch>
        </p:blipFill>
        <p:spPr>
          <a:xfrm>
            <a:off x="5807174" y="2112129"/>
            <a:ext cx="2659380" cy="2265680"/>
          </a:xfrm>
          <a:prstGeom prst="rect">
            <a:avLst/>
          </a:prstGeom>
        </p:spPr>
      </p:pic>
      <p:sp>
        <p:nvSpPr>
          <p:cNvPr id="5" name="矩形 4"/>
          <p:cNvSpPr/>
          <p:nvPr/>
        </p:nvSpPr>
        <p:spPr>
          <a:xfrm>
            <a:off x="1270670" y="4438948"/>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04403"/>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图像可知</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由匀变速直线运动速度和位移的关系</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图像的斜率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则物体的加速度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物体停下时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则物体停下时运动的位移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204403"/>
              </a:xfrm>
              <a:blipFill rotWithShape="1">
                <a:blip r:embed="rId1"/>
                <a:stretch>
                  <a:fillRect l="-2" t="-971" r="1" b="6"/>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970409"/>
            <a:ext cx="764309" cy="272473"/>
          </a:xfrm>
          <a:prstGeom prst="rect">
            <a:avLst/>
          </a:prstGeom>
        </p:spPr>
      </p:pic>
      <p:pic>
        <p:nvPicPr>
          <p:cNvPr id="4" name="ef573.jpg" descr="id:2147493776;FounderCES"/>
          <p:cNvPicPr/>
          <p:nvPr/>
        </p:nvPicPr>
        <p:blipFill>
          <a:blip r:embed="rId3"/>
          <a:stretch>
            <a:fillRect/>
          </a:stretch>
        </p:blipFill>
        <p:spPr>
          <a:xfrm>
            <a:off x="4641119" y="3963788"/>
            <a:ext cx="2925318" cy="2492248"/>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陕西宝鸡金台区期中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在一段直线公路上，甲、乙两车在同一车道上同向行驶，甲车在前、乙车在后，速度均为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，相距</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时刻，甲车司机发现前方有一只小狗，于是马上采取措施，如图所示分别是甲、乙两车的运动图像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取初速度的方向为正方向，则下列说法正确的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甲车做匀加速直线运动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甲、乙两车不会相撞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末距离最近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末距离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1722;FounderCES"/>
          <p:cNvPicPr/>
          <p:nvPr/>
        </p:nvPicPr>
        <p:blipFill>
          <a:blip r:embed="rId1"/>
          <a:stretch>
            <a:fillRect/>
          </a:stretch>
        </p:blipFill>
        <p:spPr>
          <a:xfrm>
            <a:off x="406574" y="5309074"/>
            <a:ext cx="764309" cy="272473"/>
          </a:xfrm>
          <a:prstGeom prst="rect">
            <a:avLst/>
          </a:prstGeom>
        </p:spPr>
      </p:pic>
      <p:pic>
        <p:nvPicPr>
          <p:cNvPr id="3" name="图片 2"/>
          <p:cNvPicPr>
            <a:picLocks noChangeAspect="1"/>
          </p:cNvPicPr>
          <p:nvPr/>
        </p:nvPicPr>
        <p:blipFill>
          <a:blip r:embed="rId2"/>
          <a:stretch>
            <a:fillRect/>
          </a:stretch>
        </p:blipFill>
        <p:spPr>
          <a:xfrm>
            <a:off x="5879243" y="3019552"/>
            <a:ext cx="5616563" cy="2132874"/>
          </a:xfrm>
          <a:prstGeom prst="rect">
            <a:avLst/>
          </a:prstGeom>
        </p:spPr>
      </p:pic>
      <p:sp>
        <p:nvSpPr>
          <p:cNvPr id="8" name="矩形 7"/>
          <p:cNvSpPr/>
          <p:nvPr/>
        </p:nvSpPr>
        <p:spPr>
          <a:xfrm>
            <a:off x="6959302" y="4888265"/>
            <a:ext cx="3804247"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甲</a:t>
            </a:r>
            <a:r>
              <a:rPr lang="zh-CN" altLang="zh-CN" sz="2400" dirty="0">
                <a:solidFill>
                  <a:srgbClr val="000000"/>
                </a:solidFill>
                <a:cs typeface="Times New Roman" panose="02020603050405020304" pitchFamily="18" charset="0"/>
              </a:rPr>
              <a:t> </a:t>
            </a:r>
            <a:r>
              <a:rPr lang="en-US"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pic>
        <p:nvPicPr>
          <p:cNvPr id="9" name="24典例6.eps" descr="id:2147493804;FounderCES"/>
          <p:cNvPicPr/>
          <p:nvPr/>
        </p:nvPicPr>
        <p:blipFill>
          <a:blip r:embed="rId3"/>
          <a:stretch>
            <a:fillRect/>
          </a:stretch>
        </p:blipFill>
        <p:spPr>
          <a:xfrm>
            <a:off x="362774" y="942333"/>
            <a:ext cx="994484" cy="320124"/>
          </a:xfrm>
          <a:prstGeom prst="rect">
            <a:avLst/>
          </a:prstGeom>
        </p:spPr>
      </p:pic>
      <p:sp>
        <p:nvSpPr>
          <p:cNvPr id="10" name="矩形 9"/>
          <p:cNvSpPr/>
          <p:nvPr/>
        </p:nvSpPr>
        <p:spPr>
          <a:xfrm>
            <a:off x="1319795" y="5224170"/>
            <a:ext cx="1454244" cy="461665"/>
          </a:xfrm>
          <a:prstGeom prst="rect">
            <a:avLst/>
          </a:prstGeom>
        </p:spPr>
        <p:txBody>
          <a:bodyPr wrap="none">
            <a:spAutoFit/>
          </a:bodyPr>
          <a:lstStyle/>
          <a:p>
            <a:r>
              <a:rPr lang="en-US" altLang="zh-CN" sz="2400" dirty="0">
                <a:solidFill>
                  <a:srgbClr val="000000"/>
                </a:solidFill>
              </a:rPr>
              <a:t>A</a:t>
            </a:r>
            <a:r>
              <a:rPr lang="zh-CN" altLang="zh-CN" sz="2400" dirty="0">
                <a:solidFill>
                  <a:srgbClr val="000000"/>
                </a:solidFill>
                <a:cs typeface="Times New Roman" panose="02020603050405020304" pitchFamily="18" charset="0"/>
              </a:rPr>
              <a:t>、</a:t>
            </a:r>
            <a:r>
              <a:rPr lang="en-US" altLang="zh-CN" sz="2400" dirty="0">
                <a:solidFill>
                  <a:srgbClr val="000000"/>
                </a:solidFill>
              </a:rPr>
              <a:t>B</a:t>
            </a:r>
            <a:r>
              <a:rPr lang="zh-CN" altLang="zh-CN" sz="2400" dirty="0">
                <a:solidFill>
                  <a:srgbClr val="000000"/>
                </a:solidFill>
                <a:cs typeface="Times New Roman" panose="02020603050405020304" pitchFamily="18" charset="0"/>
              </a:rPr>
              <a:t>、</a:t>
            </a:r>
            <a:r>
              <a:rPr lang="en-US" altLang="zh-CN" sz="2400" dirty="0">
                <a:solidFill>
                  <a:srgbClr val="000000"/>
                </a:solidFill>
              </a:rPr>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5875968"/>
              </a:xfrm>
            </p:spPr>
            <p:txBody>
              <a:bodyPr/>
              <a:lstStyle/>
              <a:p>
                <a:pPr hangingPunct="0">
                  <a:spcAft>
                    <a:spcPts val="0"/>
                  </a:spcAft>
                </a:pPr>
                <a:r>
                  <a:rPr lang="en-US" altLang="zh-CN" dirty="0"/>
                  <a:t> </a:t>
                </a:r>
                <a:r>
                  <a:rPr lang="en-US" altLang="zh-CN" dirty="0" smtClean="0"/>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甲车在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内的加速度为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内的加速度为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末的速度为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车开始以加速度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做匀加速直线运动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之后乙车的加速度为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时刻开始经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两车速度相等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时两车的速度相等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内甲车和乙车的位移分别为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初始时甲车在乙车前面的距离为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时甲车仍然在乙车前面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此后甲车速度大于乙车速度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乙车不能追上甲车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时两车距离最近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5875968"/>
              </a:xfrm>
              <a:blipFill rotWithShape="1">
                <a:blip r:embed="rId1"/>
                <a:stretch>
                  <a:fillRect l="-2" t="-11" r="1" b="5"/>
                </a:stretch>
              </a:blipFill>
            </p:spPr>
            <p:txBody>
              <a:bodyPr/>
              <a:lstStyle/>
              <a:p>
                <a:r>
                  <a:rPr lang="zh-CN" altLang="en-US">
                    <a:noFill/>
                  </a:rPr>
                  <a:t> </a:t>
                </a:r>
              </a:p>
            </p:txBody>
          </p:sp>
        </mc:Fallback>
      </mc:AlternateContent>
      <p:pic>
        <p:nvPicPr>
          <p:cNvPr id="3" name="24解析.eps" descr="id:2147491694;FounderCES"/>
          <p:cNvPicPr/>
          <p:nvPr/>
        </p:nvPicPr>
        <p:blipFill>
          <a:blip r:embed="rId2"/>
          <a:stretch>
            <a:fillRect/>
          </a:stretch>
        </p:blipFill>
        <p:spPr>
          <a:xfrm>
            <a:off x="406574" y="970409"/>
            <a:ext cx="764309" cy="272473"/>
          </a:xfrm>
          <a:prstGeom prst="rect">
            <a:avLst/>
          </a:prstGeom>
        </p:spPr>
      </p:pic>
      <p:pic>
        <p:nvPicPr>
          <p:cNvPr id="4" name="图片 3"/>
          <p:cNvPicPr>
            <a:picLocks noChangeAspect="1"/>
          </p:cNvPicPr>
          <p:nvPr/>
        </p:nvPicPr>
        <p:blipFill>
          <a:blip r:embed="rId3"/>
          <a:stretch>
            <a:fillRect/>
          </a:stretch>
        </p:blipFill>
        <p:spPr>
          <a:xfrm>
            <a:off x="7206599" y="926938"/>
            <a:ext cx="4641787" cy="1762705"/>
          </a:xfrm>
          <a:prstGeom prst="rect">
            <a:avLst/>
          </a:prstGeom>
        </p:spPr>
      </p:pic>
      <p:sp>
        <p:nvSpPr>
          <p:cNvPr id="6" name="矩形 5"/>
          <p:cNvSpPr/>
          <p:nvPr/>
        </p:nvSpPr>
        <p:spPr>
          <a:xfrm>
            <a:off x="7625368" y="2515021"/>
            <a:ext cx="3804247"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甲</a:t>
            </a:r>
            <a:r>
              <a:rPr lang="zh-CN" altLang="zh-CN" sz="2400" dirty="0">
                <a:solidFill>
                  <a:srgbClr val="000000"/>
                </a:solidFill>
                <a:cs typeface="Times New Roman" panose="02020603050405020304" pitchFamily="18" charset="0"/>
              </a:rPr>
              <a:t> </a:t>
            </a:r>
            <a:r>
              <a:rPr lang="en-US"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55198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自由落体运动的规律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速度与时间的关系式：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位移与时间的关系式：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为由静止下落的高度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速度与位移的关系式：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551981"/>
              </a:xfrm>
              <a:blipFill rotWithShape="1">
                <a:blip r:embed="rId1"/>
                <a:stretch>
                  <a:fillRect l="-2" t="-25" r="1" b="21"/>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34567" y="903525"/>
            <a:ext cx="1284475" cy="347879"/>
          </a:xfrm>
          <a:prstGeom prst="rect">
            <a:avLst/>
          </a:prstGeom>
        </p:spPr>
      </p:pic>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竖直</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上抛运动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物体以某一</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初速度</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竖直向上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抛出，物体</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只在重力作用下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所做的运动就是竖直上抛运动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运动的性质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的匀变速直线运动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48481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竖直上抛运动的规律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以竖直向上为正方向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速度与时间的关系式：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位移与时间的关系式：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速度与位移关系式：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上升到最高点的时间：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上升的最大高度：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484817"/>
              </a:xfrm>
              <a:blipFill rotWithShape="1">
                <a:blip r:embed="rId1"/>
                <a:stretch>
                  <a:fillRect l="-2" t="-14" r="1" b="10"/>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1130246"/>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自由落体运动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和竖直上抛运动</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三种常见运动的规律</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567519"/>
            <a:ext cx="959793" cy="337706"/>
          </a:xfrm>
          <a:prstGeom prst="rect">
            <a:avLst/>
          </a:prstGeom>
        </p:spPr>
      </p:pic>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74258" y="2708920"/>
              <a:ext cx="11472443" cy="3571177"/>
            </p:xfrm>
            <a:graphic>
              <a:graphicData uri="http://schemas.openxmlformats.org/drawingml/2006/table">
                <a:tbl>
                  <a:tblPr firstRow="1" firstCol="1" bandRow="1"/>
                  <a:tblGrid>
                    <a:gridCol w="1832516"/>
                    <a:gridCol w="3744416"/>
                    <a:gridCol w="3096344"/>
                    <a:gridCol w="2799167"/>
                  </a:tblGrid>
                  <a:tr h="480471">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自由落体运动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竖直上抛运动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竖直下抛运动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6094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、只受重力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791" marR="47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初速度竖直向上、只受重力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791" marR="47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初速度竖直向下、只受重力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791" marR="47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40235">
                    <a:tc rowSpan="3">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基本</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取</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竖直向下为正方</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86130">
                    <a:tc vMerge="1">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97126">
                    <a:tc vMerge="1">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𝐯</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gh</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374258" y="2708920"/>
              <a:ext cx="11472443" cy="3571177"/>
            </p:xfrm>
            <a:graphic>
              <a:graphicData uri="http://schemas.openxmlformats.org/drawingml/2006/table">
                <a:tbl>
                  <a:tblPr firstRow="1" firstCol="1" bandRow="1"/>
                  <a:tblGrid>
                    <a:gridCol w="1832516"/>
                    <a:gridCol w="3744416"/>
                    <a:gridCol w="3096344"/>
                    <a:gridCol w="2799167"/>
                  </a:tblGrid>
                  <a:tr h="480471">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自由落体运动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竖直上抛运动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竖直下抛运动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6094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、只受重力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791" marR="47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初速度竖直向上、只受重力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791" marR="47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初速度竖直向下、只受重力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791" marR="47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40235">
                    <a:tc rowSpan="3">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基本</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取</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竖直向下为正方</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82320">
                    <a:tc vMerge="1">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r h="623570">
                    <a:tc vMerge="1">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bl>
              </a:graphicData>
            </a:graphic>
          </p:graphicFrame>
        </mc:Fallback>
      </mc:AlternateContent>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竖直上抛运动的特性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速度对称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：上升和下降过程经过同一位置的时速度等大、反向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时间对称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：上升和下降过程经过同一段空间的时间相等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物体以初速度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竖直上抛，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为途中的任意两点，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为最高点，如图所示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多解性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：当物体经过抛出点上方某个位置时，可能处于上升阶段，也可能处于下降阶段，存在多解，在解决问题时要注意这个特性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572100" y="2957218"/>
            <a:ext cx="6220412" cy="221476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9549</Words>
  <Application>WPS 演示</Application>
  <PresentationFormat>自定义</PresentationFormat>
  <Paragraphs>434</Paragraphs>
  <Slides>46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46</vt:i4>
      </vt:variant>
    </vt:vector>
  </HeadingPairs>
  <TitlesOfParts>
    <vt:vector size="59"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432</cp:revision>
  <dcterms:created xsi:type="dcterms:W3CDTF">2020-11-06T05:24:00Z</dcterms:created>
  <dcterms:modified xsi:type="dcterms:W3CDTF">2025-06-18T03:16:52Z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AC96EE56D408403AAAE6169270CCD423_12</vt:lpwstr>
  </property>
</Properties>
</file>